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71" r:id="rId14"/>
    <p:sldId id="267" r:id="rId15"/>
    <p:sldId id="268" r:id="rId16"/>
    <p:sldId id="269" r:id="rId17"/>
    <p:sldId id="270" r:id="rId18"/>
    <p:sldId id="282" r:id="rId19"/>
    <p:sldId id="272" r:id="rId20"/>
    <p:sldId id="273" r:id="rId21"/>
    <p:sldId id="274" r:id="rId22"/>
    <p:sldId id="275" r:id="rId23"/>
    <p:sldId id="276" r:id="rId24"/>
    <p:sldId id="277" r:id="rId25"/>
    <p:sldId id="280" r:id="rId26"/>
    <p:sldId id="281" r:id="rId27"/>
    <p:sldId id="283" r:id="rId28"/>
    <p:sldId id="286" r:id="rId29"/>
    <p:sldId id="285" r:id="rId30"/>
    <p:sldId id="284" r:id="rId31"/>
    <p:sldId id="266" r:id="rId32"/>
    <p:sldId id="278" r:id="rId33"/>
    <p:sldId id="288" r:id="rId34"/>
    <p:sldId id="289" r:id="rId35"/>
    <p:sldId id="290" r:id="rId36"/>
    <p:sldId id="291" r:id="rId37"/>
    <p:sldId id="292" r:id="rId38"/>
    <p:sldId id="287" r:id="rId39"/>
    <p:sldId id="294" r:id="rId40"/>
    <p:sldId id="296" r:id="rId41"/>
    <p:sldId id="297" r:id="rId42"/>
    <p:sldId id="298" r:id="rId43"/>
    <p:sldId id="295" r:id="rId44"/>
    <p:sldId id="299" r:id="rId45"/>
    <p:sldId id="300" r:id="rId46"/>
    <p:sldId id="301" r:id="rId47"/>
    <p:sldId id="302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AD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AD3515-4619-434F-814F-FFB8E0C707FB}" v="28" dt="2025-02-19T03:01:47.5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89" autoAdjust="0"/>
    <p:restoredTop sz="94624" autoAdjust="0"/>
  </p:normalViewPr>
  <p:slideViewPr>
    <p:cSldViewPr snapToGrid="0">
      <p:cViewPr varScale="1">
        <p:scale>
          <a:sx n="171" d="100"/>
          <a:sy n="171" d="100"/>
        </p:scale>
        <p:origin x="2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hbaz Chaudhary" userId="fef21e47db54da50" providerId="LiveId" clId="{A8AD3515-4619-434F-814F-FFB8E0C707FB}"/>
    <pc:docChg chg="undo custSel addSld modSld sldOrd">
      <pc:chgData name="Shahbaz Chaudhary" userId="fef21e47db54da50" providerId="LiveId" clId="{A8AD3515-4619-434F-814F-FFB8E0C707FB}" dt="2025-02-19T03:01:54.468" v="3067" actId="20577"/>
      <pc:docMkLst>
        <pc:docMk/>
      </pc:docMkLst>
      <pc:sldChg chg="addSp modSp new mod">
        <pc:chgData name="Shahbaz Chaudhary" userId="fef21e47db54da50" providerId="LiveId" clId="{A8AD3515-4619-434F-814F-FFB8E0C707FB}" dt="2025-02-18T01:37:31.939" v="510" actId="20577"/>
        <pc:sldMkLst>
          <pc:docMk/>
          <pc:sldMk cId="1798953686" sldId="259"/>
        </pc:sldMkLst>
        <pc:spChg chg="mod">
          <ac:chgData name="Shahbaz Chaudhary" userId="fef21e47db54da50" providerId="LiveId" clId="{A8AD3515-4619-434F-814F-FFB8E0C707FB}" dt="2025-02-18T01:27:21.062" v="124" actId="207"/>
          <ac:spMkLst>
            <pc:docMk/>
            <pc:sldMk cId="1798953686" sldId="259"/>
            <ac:spMk id="2" creationId="{A00ED3EE-5B95-D83E-325F-8733DC6EBFAB}"/>
          </ac:spMkLst>
        </pc:spChg>
        <pc:spChg chg="mod">
          <ac:chgData name="Shahbaz Chaudhary" userId="fef21e47db54da50" providerId="LiveId" clId="{A8AD3515-4619-434F-814F-FFB8E0C707FB}" dt="2025-02-18T01:37:31.939" v="510" actId="20577"/>
          <ac:spMkLst>
            <pc:docMk/>
            <pc:sldMk cId="1798953686" sldId="259"/>
            <ac:spMk id="3" creationId="{C246395C-3DDB-A8A2-D020-6AD044057D60}"/>
          </ac:spMkLst>
        </pc:spChg>
        <pc:picChg chg="add mod">
          <ac:chgData name="Shahbaz Chaudhary" userId="fef21e47db54da50" providerId="LiveId" clId="{A8AD3515-4619-434F-814F-FFB8E0C707FB}" dt="2025-02-18T01:37:16.635" v="498" actId="1076"/>
          <ac:picMkLst>
            <pc:docMk/>
            <pc:sldMk cId="1798953686" sldId="259"/>
            <ac:picMk id="5" creationId="{F719F885-DA69-4029-AA42-8B6D187FEE6F}"/>
          </ac:picMkLst>
        </pc:picChg>
      </pc:sldChg>
      <pc:sldChg chg="addSp delSp modSp new mod">
        <pc:chgData name="Shahbaz Chaudhary" userId="fef21e47db54da50" providerId="LiveId" clId="{A8AD3515-4619-434F-814F-FFB8E0C707FB}" dt="2025-02-19T02:23:27.484" v="3038" actId="114"/>
        <pc:sldMkLst>
          <pc:docMk/>
          <pc:sldMk cId="1585039382" sldId="260"/>
        </pc:sldMkLst>
        <pc:spChg chg="mod">
          <ac:chgData name="Shahbaz Chaudhary" userId="fef21e47db54da50" providerId="LiveId" clId="{A8AD3515-4619-434F-814F-FFB8E0C707FB}" dt="2025-02-18T01:40:11.495" v="922" actId="33524"/>
          <ac:spMkLst>
            <pc:docMk/>
            <pc:sldMk cId="1585039382" sldId="260"/>
            <ac:spMk id="2" creationId="{A9723F69-33C7-911D-9C4B-8CC58C7061B7}"/>
          </ac:spMkLst>
        </pc:spChg>
        <pc:spChg chg="del mod">
          <ac:chgData name="Shahbaz Chaudhary" userId="fef21e47db54da50" providerId="LiveId" clId="{A8AD3515-4619-434F-814F-FFB8E0C707FB}" dt="2025-02-18T01:41:29.376" v="931" actId="478"/>
          <ac:spMkLst>
            <pc:docMk/>
            <pc:sldMk cId="1585039382" sldId="260"/>
            <ac:spMk id="3" creationId="{4DC1B3F8-5ED7-E147-F440-E4A70329060C}"/>
          </ac:spMkLst>
        </pc:spChg>
        <pc:spChg chg="add mod">
          <ac:chgData name="Shahbaz Chaudhary" userId="fef21e47db54da50" providerId="LiveId" clId="{A8AD3515-4619-434F-814F-FFB8E0C707FB}" dt="2025-02-18T01:41:13.050" v="925" actId="1076"/>
          <ac:spMkLst>
            <pc:docMk/>
            <pc:sldMk cId="1585039382" sldId="260"/>
            <ac:spMk id="5" creationId="{60AAC902-6791-C794-EED8-816822DF6AE8}"/>
          </ac:spMkLst>
        </pc:spChg>
        <pc:spChg chg="add mod">
          <ac:chgData name="Shahbaz Chaudhary" userId="fef21e47db54da50" providerId="LiveId" clId="{A8AD3515-4619-434F-814F-FFB8E0C707FB}" dt="2025-02-19T02:23:27.484" v="3038" actId="114"/>
          <ac:spMkLst>
            <pc:docMk/>
            <pc:sldMk cId="1585039382" sldId="260"/>
            <ac:spMk id="7" creationId="{C4CC5CE6-7652-002C-0F47-26BAA07DD17D}"/>
          </ac:spMkLst>
        </pc:spChg>
        <pc:spChg chg="add mod">
          <ac:chgData name="Shahbaz Chaudhary" userId="fef21e47db54da50" providerId="LiveId" clId="{A8AD3515-4619-434F-814F-FFB8E0C707FB}" dt="2025-02-18T01:44:20.031" v="1003" actId="255"/>
          <ac:spMkLst>
            <pc:docMk/>
            <pc:sldMk cId="1585039382" sldId="260"/>
            <ac:spMk id="9" creationId="{63174561-E3B5-6D49-2558-9ECEA642990E}"/>
          </ac:spMkLst>
        </pc:spChg>
        <pc:spChg chg="add del mod">
          <ac:chgData name="Shahbaz Chaudhary" userId="fef21e47db54da50" providerId="LiveId" clId="{A8AD3515-4619-434F-814F-FFB8E0C707FB}" dt="2025-02-18T01:41:34.104" v="932" actId="478"/>
          <ac:spMkLst>
            <pc:docMk/>
            <pc:sldMk cId="1585039382" sldId="260"/>
            <ac:spMk id="11" creationId="{C4F35C64-ED98-5FFC-53C3-CE58722F0523}"/>
          </ac:spMkLst>
        </pc:spChg>
      </pc:sldChg>
      <pc:sldChg chg="addSp delSp modSp new mod">
        <pc:chgData name="Shahbaz Chaudhary" userId="fef21e47db54da50" providerId="LiveId" clId="{A8AD3515-4619-434F-814F-FFB8E0C707FB}" dt="2025-02-18T01:50:12.968" v="1319" actId="1076"/>
        <pc:sldMkLst>
          <pc:docMk/>
          <pc:sldMk cId="377364000" sldId="261"/>
        </pc:sldMkLst>
        <pc:spChg chg="mod">
          <ac:chgData name="Shahbaz Chaudhary" userId="fef21e47db54da50" providerId="LiveId" clId="{A8AD3515-4619-434F-814F-FFB8E0C707FB}" dt="2025-02-18T01:44:46.592" v="1020" actId="20577"/>
          <ac:spMkLst>
            <pc:docMk/>
            <pc:sldMk cId="377364000" sldId="261"/>
            <ac:spMk id="2" creationId="{8D5C755D-CD3D-19C0-DF60-DA46A65625D9}"/>
          </ac:spMkLst>
        </pc:spChg>
        <pc:spChg chg="add del mod">
          <ac:chgData name="Shahbaz Chaudhary" userId="fef21e47db54da50" providerId="LiveId" clId="{A8AD3515-4619-434F-814F-FFB8E0C707FB}" dt="2025-02-18T01:47:01.424" v="1043" actId="478"/>
          <ac:spMkLst>
            <pc:docMk/>
            <pc:sldMk cId="377364000" sldId="261"/>
            <ac:spMk id="4" creationId="{52BDECEB-914A-4B18-DDF0-A6D02B67432E}"/>
          </ac:spMkLst>
        </pc:spChg>
        <pc:graphicFrameChg chg="add mod modGraphic">
          <ac:chgData name="Shahbaz Chaudhary" userId="fef21e47db54da50" providerId="LiveId" clId="{A8AD3515-4619-434F-814F-FFB8E0C707FB}" dt="2025-02-18T01:50:12.968" v="1319" actId="1076"/>
          <ac:graphicFrameMkLst>
            <pc:docMk/>
            <pc:sldMk cId="377364000" sldId="261"/>
            <ac:graphicFrameMk id="5" creationId="{CA0EE1E6-FA54-C038-71F8-E87DFEDB200D}"/>
          </ac:graphicFrameMkLst>
        </pc:graphicFrameChg>
      </pc:sldChg>
      <pc:sldChg chg="addSp delSp modSp add mod">
        <pc:chgData name="Shahbaz Chaudhary" userId="fef21e47db54da50" providerId="LiveId" clId="{A8AD3515-4619-434F-814F-FFB8E0C707FB}" dt="2025-02-19T03:01:54.468" v="3067" actId="20577"/>
        <pc:sldMkLst>
          <pc:docMk/>
          <pc:sldMk cId="1340917377" sldId="262"/>
        </pc:sldMkLst>
        <pc:spChg chg="mod">
          <ac:chgData name="Shahbaz Chaudhary" userId="fef21e47db54da50" providerId="LiveId" clId="{A8AD3515-4619-434F-814F-FFB8E0C707FB}" dt="2025-02-18T01:50:23.914" v="1330" actId="20577"/>
          <ac:spMkLst>
            <pc:docMk/>
            <pc:sldMk cId="1340917377" sldId="262"/>
            <ac:spMk id="2" creationId="{C48AFBD3-A0F5-04FD-6D29-D4B51B56C4A7}"/>
          </ac:spMkLst>
        </pc:spChg>
        <pc:spChg chg="add del mod">
          <ac:chgData name="Shahbaz Chaudhary" userId="fef21e47db54da50" providerId="LiveId" clId="{A8AD3515-4619-434F-814F-FFB8E0C707FB}" dt="2025-02-18T01:51:37.507" v="1342" actId="478"/>
          <ac:spMkLst>
            <pc:docMk/>
            <pc:sldMk cId="1340917377" sldId="262"/>
            <ac:spMk id="4" creationId="{0527D8E9-9910-B055-BB86-E40AEDF39626}"/>
          </ac:spMkLst>
        </pc:spChg>
        <pc:spChg chg="add mod">
          <ac:chgData name="Shahbaz Chaudhary" userId="fef21e47db54da50" providerId="LiveId" clId="{A8AD3515-4619-434F-814F-FFB8E0C707FB}" dt="2025-02-18T01:51:20.459" v="1338"/>
          <ac:spMkLst>
            <pc:docMk/>
            <pc:sldMk cId="1340917377" sldId="262"/>
            <ac:spMk id="6" creationId="{A67A7B73-9361-753F-25C8-20133CDDB3BD}"/>
          </ac:spMkLst>
        </pc:spChg>
        <pc:spChg chg="add del mod">
          <ac:chgData name="Shahbaz Chaudhary" userId="fef21e47db54da50" providerId="LiveId" clId="{A8AD3515-4619-434F-814F-FFB8E0C707FB}" dt="2025-02-18T01:52:59.410" v="1356" actId="478"/>
          <ac:spMkLst>
            <pc:docMk/>
            <pc:sldMk cId="1340917377" sldId="262"/>
            <ac:spMk id="8" creationId="{F14B2470-E329-886A-6D89-0B0E1D7D748C}"/>
          </ac:spMkLst>
        </pc:spChg>
        <pc:graphicFrameChg chg="mod modGraphic">
          <ac:chgData name="Shahbaz Chaudhary" userId="fef21e47db54da50" providerId="LiveId" clId="{A8AD3515-4619-434F-814F-FFB8E0C707FB}" dt="2025-02-19T03:01:54.468" v="3067" actId="20577"/>
          <ac:graphicFrameMkLst>
            <pc:docMk/>
            <pc:sldMk cId="1340917377" sldId="262"/>
            <ac:graphicFrameMk id="5" creationId="{7A8926FC-11A3-858D-F21B-B29BBEBC3FB2}"/>
          </ac:graphicFrameMkLst>
        </pc:graphicFrameChg>
      </pc:sldChg>
      <pc:sldChg chg="addSp delSp modSp new mod">
        <pc:chgData name="Shahbaz Chaudhary" userId="fef21e47db54da50" providerId="LiveId" clId="{A8AD3515-4619-434F-814F-FFB8E0C707FB}" dt="2025-02-18T02:15:28.670" v="2026" actId="20577"/>
        <pc:sldMkLst>
          <pc:docMk/>
          <pc:sldMk cId="3982090073" sldId="263"/>
        </pc:sldMkLst>
        <pc:spChg chg="mod">
          <ac:chgData name="Shahbaz Chaudhary" userId="fef21e47db54da50" providerId="LiveId" clId="{A8AD3515-4619-434F-814F-FFB8E0C707FB}" dt="2025-02-18T01:57:16.397" v="1575" actId="255"/>
          <ac:spMkLst>
            <pc:docMk/>
            <pc:sldMk cId="3982090073" sldId="263"/>
            <ac:spMk id="2" creationId="{07F50A75-96C1-263B-7E3E-E905EEAAA13B}"/>
          </ac:spMkLst>
        </pc:spChg>
        <pc:spChg chg="del mod">
          <ac:chgData name="Shahbaz Chaudhary" userId="fef21e47db54da50" providerId="LiveId" clId="{A8AD3515-4619-434F-814F-FFB8E0C707FB}" dt="2025-02-18T01:57:31.434" v="1576" actId="478"/>
          <ac:spMkLst>
            <pc:docMk/>
            <pc:sldMk cId="3982090073" sldId="263"/>
            <ac:spMk id="3" creationId="{92164A1A-9B9F-6C2F-D42E-47A5F29F43BC}"/>
          </ac:spMkLst>
        </pc:spChg>
        <pc:spChg chg="add del">
          <ac:chgData name="Shahbaz Chaudhary" userId="fef21e47db54da50" providerId="LiveId" clId="{A8AD3515-4619-434F-814F-FFB8E0C707FB}" dt="2025-02-18T01:57:44.462" v="1578" actId="478"/>
          <ac:spMkLst>
            <pc:docMk/>
            <pc:sldMk cId="3982090073" sldId="263"/>
            <ac:spMk id="5" creationId="{AC59CA99-4F14-7F6E-77D8-FFDB0A3F4EB5}"/>
          </ac:spMkLst>
        </pc:spChg>
        <pc:spChg chg="add mod">
          <ac:chgData name="Shahbaz Chaudhary" userId="fef21e47db54da50" providerId="LiveId" clId="{A8AD3515-4619-434F-814F-FFB8E0C707FB}" dt="2025-02-18T02:01:13.216" v="1644" actId="1038"/>
          <ac:spMkLst>
            <pc:docMk/>
            <pc:sldMk cId="3982090073" sldId="263"/>
            <ac:spMk id="7" creationId="{6AF957CF-CD10-C5F0-0EC5-921ACC68175A}"/>
          </ac:spMkLst>
        </pc:spChg>
        <pc:spChg chg="add mod">
          <ac:chgData name="Shahbaz Chaudhary" userId="fef21e47db54da50" providerId="LiveId" clId="{A8AD3515-4619-434F-814F-FFB8E0C707FB}" dt="2025-02-18T02:01:13.216" v="1644" actId="1038"/>
          <ac:spMkLst>
            <pc:docMk/>
            <pc:sldMk cId="3982090073" sldId="263"/>
            <ac:spMk id="9" creationId="{EA180A6B-9839-7B24-95B7-408279469266}"/>
          </ac:spMkLst>
        </pc:spChg>
        <pc:spChg chg="add del mod">
          <ac:chgData name="Shahbaz Chaudhary" userId="fef21e47db54da50" providerId="LiveId" clId="{A8AD3515-4619-434F-814F-FFB8E0C707FB}" dt="2025-02-18T01:59:25.653" v="1591" actId="478"/>
          <ac:spMkLst>
            <pc:docMk/>
            <pc:sldMk cId="3982090073" sldId="263"/>
            <ac:spMk id="11" creationId="{084B9A89-11B0-73C4-0CCB-B08E3C92ED52}"/>
          </ac:spMkLst>
        </pc:spChg>
        <pc:spChg chg="add mod">
          <ac:chgData name="Shahbaz Chaudhary" userId="fef21e47db54da50" providerId="LiveId" clId="{A8AD3515-4619-434F-814F-FFB8E0C707FB}" dt="2025-02-18T02:01:13.216" v="1644" actId="1038"/>
          <ac:spMkLst>
            <pc:docMk/>
            <pc:sldMk cId="3982090073" sldId="263"/>
            <ac:spMk id="13" creationId="{715A3865-BC30-8612-DB89-5DB223C8C643}"/>
          </ac:spMkLst>
        </pc:spChg>
        <pc:spChg chg="add mod ord">
          <ac:chgData name="Shahbaz Chaudhary" userId="fef21e47db54da50" providerId="LiveId" clId="{A8AD3515-4619-434F-814F-FFB8E0C707FB}" dt="2025-02-18T02:00:30.630" v="1599" actId="207"/>
          <ac:spMkLst>
            <pc:docMk/>
            <pc:sldMk cId="3982090073" sldId="263"/>
            <ac:spMk id="14" creationId="{AC6438C2-E266-D6D2-9687-6FFE69E1633B}"/>
          </ac:spMkLst>
        </pc:spChg>
        <pc:spChg chg="add mod">
          <ac:chgData name="Shahbaz Chaudhary" userId="fef21e47db54da50" providerId="LiveId" clId="{A8AD3515-4619-434F-814F-FFB8E0C707FB}" dt="2025-02-18T02:15:28.670" v="2026" actId="20577"/>
          <ac:spMkLst>
            <pc:docMk/>
            <pc:sldMk cId="3982090073" sldId="263"/>
            <ac:spMk id="15" creationId="{A1FAD786-76A1-C169-DB94-2BB365842715}"/>
          </ac:spMkLst>
        </pc:spChg>
        <pc:spChg chg="add mod">
          <ac:chgData name="Shahbaz Chaudhary" userId="fef21e47db54da50" providerId="LiveId" clId="{A8AD3515-4619-434F-814F-FFB8E0C707FB}" dt="2025-02-18T02:02:18.550" v="1699" actId="1076"/>
          <ac:spMkLst>
            <pc:docMk/>
            <pc:sldMk cId="3982090073" sldId="263"/>
            <ac:spMk id="16" creationId="{3CA2AFD9-4DBE-7B48-0378-B7AA9794AD09}"/>
          </ac:spMkLst>
        </pc:spChg>
        <pc:spChg chg="add mod">
          <ac:chgData name="Shahbaz Chaudhary" userId="fef21e47db54da50" providerId="LiveId" clId="{A8AD3515-4619-434F-814F-FFB8E0C707FB}" dt="2025-02-18T02:02:23.969" v="1711" actId="1035"/>
          <ac:spMkLst>
            <pc:docMk/>
            <pc:sldMk cId="3982090073" sldId="263"/>
            <ac:spMk id="17" creationId="{525BE3A8-B0A2-0125-E0A3-29848567E1CB}"/>
          </ac:spMkLst>
        </pc:spChg>
      </pc:sldChg>
      <pc:sldChg chg="addSp delSp modSp add mod">
        <pc:chgData name="Shahbaz Chaudhary" userId="fef21e47db54da50" providerId="LiveId" clId="{A8AD3515-4619-434F-814F-FFB8E0C707FB}" dt="2025-02-18T02:07:37.448" v="1958" actId="20577"/>
        <pc:sldMkLst>
          <pc:docMk/>
          <pc:sldMk cId="3343281569" sldId="264"/>
        </pc:sldMkLst>
        <pc:spChg chg="mod">
          <ac:chgData name="Shahbaz Chaudhary" userId="fef21e47db54da50" providerId="LiveId" clId="{A8AD3515-4619-434F-814F-FFB8E0C707FB}" dt="2025-02-18T02:07:37.448" v="1958" actId="20577"/>
          <ac:spMkLst>
            <pc:docMk/>
            <pc:sldMk cId="3343281569" sldId="264"/>
            <ac:spMk id="2" creationId="{04877CAE-D1A0-0999-20D6-8D66F36FF5A5}"/>
          </ac:spMkLst>
        </pc:spChg>
        <pc:spChg chg="add mod">
          <ac:chgData name="Shahbaz Chaudhary" userId="fef21e47db54da50" providerId="LiveId" clId="{A8AD3515-4619-434F-814F-FFB8E0C707FB}" dt="2025-02-18T02:07:00.940" v="1912" actId="1076"/>
          <ac:spMkLst>
            <pc:docMk/>
            <pc:sldMk cId="3343281569" sldId="264"/>
            <ac:spMk id="3" creationId="{57DADC2B-26D4-912A-4EC2-6E3A16440AD3}"/>
          </ac:spMkLst>
        </pc:spChg>
        <pc:spChg chg="del">
          <ac:chgData name="Shahbaz Chaudhary" userId="fef21e47db54da50" providerId="LiveId" clId="{A8AD3515-4619-434F-814F-FFB8E0C707FB}" dt="2025-02-18T02:03:04.742" v="1713" actId="478"/>
          <ac:spMkLst>
            <pc:docMk/>
            <pc:sldMk cId="3343281569" sldId="264"/>
            <ac:spMk id="7" creationId="{43D1F041-124C-FF4C-2DE6-9CF4DF365DDA}"/>
          </ac:spMkLst>
        </pc:spChg>
        <pc:spChg chg="mod">
          <ac:chgData name="Shahbaz Chaudhary" userId="fef21e47db54da50" providerId="LiveId" clId="{A8AD3515-4619-434F-814F-FFB8E0C707FB}" dt="2025-02-18T02:04:07.352" v="1738" actId="1076"/>
          <ac:spMkLst>
            <pc:docMk/>
            <pc:sldMk cId="3343281569" sldId="264"/>
            <ac:spMk id="9" creationId="{5C1F6318-9DF5-1582-3184-9C2F3BB53207}"/>
          </ac:spMkLst>
        </pc:spChg>
        <pc:spChg chg="del">
          <ac:chgData name="Shahbaz Chaudhary" userId="fef21e47db54da50" providerId="LiveId" clId="{A8AD3515-4619-434F-814F-FFB8E0C707FB}" dt="2025-02-18T02:03:07.564" v="1714" actId="478"/>
          <ac:spMkLst>
            <pc:docMk/>
            <pc:sldMk cId="3343281569" sldId="264"/>
            <ac:spMk id="13" creationId="{EF9644F2-28E3-4021-3C3F-C173BD95EB7F}"/>
          </ac:spMkLst>
        </pc:spChg>
        <pc:spChg chg="mod">
          <ac:chgData name="Shahbaz Chaudhary" userId="fef21e47db54da50" providerId="LiveId" clId="{A8AD3515-4619-434F-814F-FFB8E0C707FB}" dt="2025-02-18T02:06:56.686" v="1911" actId="1076"/>
          <ac:spMkLst>
            <pc:docMk/>
            <pc:sldMk cId="3343281569" sldId="264"/>
            <ac:spMk id="14" creationId="{987E8281-6288-245A-B8DD-48B99E32636F}"/>
          </ac:spMkLst>
        </pc:spChg>
        <pc:spChg chg="del">
          <ac:chgData name="Shahbaz Chaudhary" userId="fef21e47db54da50" providerId="LiveId" clId="{A8AD3515-4619-434F-814F-FFB8E0C707FB}" dt="2025-02-18T02:03:04.742" v="1713" actId="478"/>
          <ac:spMkLst>
            <pc:docMk/>
            <pc:sldMk cId="3343281569" sldId="264"/>
            <ac:spMk id="15" creationId="{03E17064-25DD-86EB-950F-997B8FBBBCC0}"/>
          </ac:spMkLst>
        </pc:spChg>
        <pc:spChg chg="del">
          <ac:chgData name="Shahbaz Chaudhary" userId="fef21e47db54da50" providerId="LiveId" clId="{A8AD3515-4619-434F-814F-FFB8E0C707FB}" dt="2025-02-18T02:03:12.312" v="1715" actId="478"/>
          <ac:spMkLst>
            <pc:docMk/>
            <pc:sldMk cId="3343281569" sldId="264"/>
            <ac:spMk id="16" creationId="{25461D96-AF0B-9FAA-D153-0D57697D3035}"/>
          </ac:spMkLst>
        </pc:spChg>
        <pc:spChg chg="del">
          <ac:chgData name="Shahbaz Chaudhary" userId="fef21e47db54da50" providerId="LiveId" clId="{A8AD3515-4619-434F-814F-FFB8E0C707FB}" dt="2025-02-18T02:03:07.564" v="1714" actId="478"/>
          <ac:spMkLst>
            <pc:docMk/>
            <pc:sldMk cId="3343281569" sldId="264"/>
            <ac:spMk id="17" creationId="{5A955B1A-CF99-24CE-D6D2-F8DF69BAFD2B}"/>
          </ac:spMkLst>
        </pc:spChg>
      </pc:sldChg>
      <pc:sldChg chg="addSp delSp modSp add mod ord">
        <pc:chgData name="Shahbaz Chaudhary" userId="fef21e47db54da50" providerId="LiveId" clId="{A8AD3515-4619-434F-814F-FFB8E0C707FB}" dt="2025-02-18T02:18:51.694" v="2071" actId="113"/>
        <pc:sldMkLst>
          <pc:docMk/>
          <pc:sldMk cId="2816830444" sldId="265"/>
        </pc:sldMkLst>
        <pc:spChg chg="mod">
          <ac:chgData name="Shahbaz Chaudhary" userId="fef21e47db54da50" providerId="LiveId" clId="{A8AD3515-4619-434F-814F-FFB8E0C707FB}" dt="2025-02-18T02:18:05.727" v="2068" actId="20577"/>
          <ac:spMkLst>
            <pc:docMk/>
            <pc:sldMk cId="2816830444" sldId="265"/>
            <ac:spMk id="2" creationId="{CECFE428-DBDB-25F8-92E8-AA70DC0997EC}"/>
          </ac:spMkLst>
        </pc:spChg>
        <pc:spChg chg="add mod">
          <ac:chgData name="Shahbaz Chaudhary" userId="fef21e47db54da50" providerId="LiveId" clId="{A8AD3515-4619-434F-814F-FFB8E0C707FB}" dt="2025-02-18T02:18:22.456" v="2070" actId="1076"/>
          <ac:spMkLst>
            <pc:docMk/>
            <pc:sldMk cId="2816830444" sldId="265"/>
            <ac:spMk id="4" creationId="{A98A33FA-9F41-0233-315C-04D25561854F}"/>
          </ac:spMkLst>
        </pc:spChg>
        <pc:spChg chg="add mod">
          <ac:chgData name="Shahbaz Chaudhary" userId="fef21e47db54da50" providerId="LiveId" clId="{A8AD3515-4619-434F-814F-FFB8E0C707FB}" dt="2025-02-18T02:18:51.694" v="2071" actId="113"/>
          <ac:spMkLst>
            <pc:docMk/>
            <pc:sldMk cId="2816830444" sldId="265"/>
            <ac:spMk id="6" creationId="{69CC1097-9CFD-8DCA-C95A-6779240F7171}"/>
          </ac:spMkLst>
        </pc:spChg>
        <pc:spChg chg="del">
          <ac:chgData name="Shahbaz Chaudhary" userId="fef21e47db54da50" providerId="LiveId" clId="{A8AD3515-4619-434F-814F-FFB8E0C707FB}" dt="2025-02-18T02:11:52.404" v="1962" actId="478"/>
          <ac:spMkLst>
            <pc:docMk/>
            <pc:sldMk cId="2816830444" sldId="265"/>
            <ac:spMk id="7" creationId="{F4279CC7-8A33-521C-0696-363117E17AEA}"/>
          </ac:spMkLst>
        </pc:spChg>
        <pc:spChg chg="del">
          <ac:chgData name="Shahbaz Chaudhary" userId="fef21e47db54da50" providerId="LiveId" clId="{A8AD3515-4619-434F-814F-FFB8E0C707FB}" dt="2025-02-18T02:12:12.072" v="1965" actId="478"/>
          <ac:spMkLst>
            <pc:docMk/>
            <pc:sldMk cId="2816830444" sldId="265"/>
            <ac:spMk id="9" creationId="{CA252151-6293-6357-F313-618EEDE0BFC3}"/>
          </ac:spMkLst>
        </pc:spChg>
        <pc:spChg chg="add mod">
          <ac:chgData name="Shahbaz Chaudhary" userId="fef21e47db54da50" providerId="LiveId" clId="{A8AD3515-4619-434F-814F-FFB8E0C707FB}" dt="2025-02-18T02:16:46.054" v="2047" actId="1076"/>
          <ac:spMkLst>
            <pc:docMk/>
            <pc:sldMk cId="2816830444" sldId="265"/>
            <ac:spMk id="10" creationId="{74E40870-B761-B68C-1C64-A5ED6B1CF11A}"/>
          </ac:spMkLst>
        </pc:spChg>
        <pc:spChg chg="add mod">
          <ac:chgData name="Shahbaz Chaudhary" userId="fef21e47db54da50" providerId="LiveId" clId="{A8AD3515-4619-434F-814F-FFB8E0C707FB}" dt="2025-02-18T02:15:12.663" v="2014" actId="1076"/>
          <ac:spMkLst>
            <pc:docMk/>
            <pc:sldMk cId="2816830444" sldId="265"/>
            <ac:spMk id="11" creationId="{795338E3-26F9-4BBF-BBA0-D2D2DA843DED}"/>
          </ac:spMkLst>
        </pc:spChg>
        <pc:spChg chg="del">
          <ac:chgData name="Shahbaz Chaudhary" userId="fef21e47db54da50" providerId="LiveId" clId="{A8AD3515-4619-434F-814F-FFB8E0C707FB}" dt="2025-02-18T02:12:15.115" v="1966" actId="478"/>
          <ac:spMkLst>
            <pc:docMk/>
            <pc:sldMk cId="2816830444" sldId="265"/>
            <ac:spMk id="13" creationId="{D6FE0C98-3A68-0846-E832-137F6E3AD6E3}"/>
          </ac:spMkLst>
        </pc:spChg>
        <pc:spChg chg="del mod">
          <ac:chgData name="Shahbaz Chaudhary" userId="fef21e47db54da50" providerId="LiveId" clId="{A8AD3515-4619-434F-814F-FFB8E0C707FB}" dt="2025-02-18T02:15:18.048" v="2016" actId="478"/>
          <ac:spMkLst>
            <pc:docMk/>
            <pc:sldMk cId="2816830444" sldId="265"/>
            <ac:spMk id="14" creationId="{CCA344A1-A258-A6A1-86EB-94921BC39414}"/>
          </ac:spMkLst>
        </pc:spChg>
        <pc:spChg chg="mod">
          <ac:chgData name="Shahbaz Chaudhary" userId="fef21e47db54da50" providerId="LiveId" clId="{A8AD3515-4619-434F-814F-FFB8E0C707FB}" dt="2025-02-18T02:16:29.669" v="2044" actId="20577"/>
          <ac:spMkLst>
            <pc:docMk/>
            <pc:sldMk cId="2816830444" sldId="265"/>
            <ac:spMk id="15" creationId="{B1051681-44E6-EF4A-D886-4E55D83CC7BE}"/>
          </ac:spMkLst>
        </pc:spChg>
        <pc:spChg chg="mod">
          <ac:chgData name="Shahbaz Chaudhary" userId="fef21e47db54da50" providerId="LiveId" clId="{A8AD3515-4619-434F-814F-FFB8E0C707FB}" dt="2025-02-18T02:16:15.688" v="2035" actId="1076"/>
          <ac:spMkLst>
            <pc:docMk/>
            <pc:sldMk cId="2816830444" sldId="265"/>
            <ac:spMk id="16" creationId="{C71367BB-1046-2E6B-FC51-5A350653502F}"/>
          </ac:spMkLst>
        </pc:spChg>
        <pc:spChg chg="mod">
          <ac:chgData name="Shahbaz Chaudhary" userId="fef21e47db54da50" providerId="LiveId" clId="{A8AD3515-4619-434F-814F-FFB8E0C707FB}" dt="2025-02-18T02:15:14.740" v="2015" actId="1076"/>
          <ac:spMkLst>
            <pc:docMk/>
            <pc:sldMk cId="2816830444" sldId="265"/>
            <ac:spMk id="17" creationId="{0499B6AF-E1D6-7CFC-D4D6-4A23C8CD305F}"/>
          </ac:spMkLst>
        </pc:spChg>
        <pc:spChg chg="add mod">
          <ac:chgData name="Shahbaz Chaudhary" userId="fef21e47db54da50" providerId="LiveId" clId="{A8AD3515-4619-434F-814F-FFB8E0C707FB}" dt="2025-02-18T02:17:50.559" v="2061" actId="113"/>
          <ac:spMkLst>
            <pc:docMk/>
            <pc:sldMk cId="2816830444" sldId="265"/>
            <ac:spMk id="18" creationId="{9AC40928-C3D0-3ED3-0FAD-47325B2420F7}"/>
          </ac:spMkLst>
        </pc:spChg>
      </pc:sldChg>
      <pc:sldChg chg="modSp new mod">
        <pc:chgData name="Shahbaz Chaudhary" userId="fef21e47db54da50" providerId="LiveId" clId="{A8AD3515-4619-434F-814F-FFB8E0C707FB}" dt="2025-02-18T02:25:53.411" v="2931" actId="20577"/>
        <pc:sldMkLst>
          <pc:docMk/>
          <pc:sldMk cId="692693259" sldId="266"/>
        </pc:sldMkLst>
        <pc:spChg chg="mod">
          <ac:chgData name="Shahbaz Chaudhary" userId="fef21e47db54da50" providerId="LiveId" clId="{A8AD3515-4619-434F-814F-FFB8E0C707FB}" dt="2025-02-18T02:25:53.411" v="2931" actId="20577"/>
          <ac:spMkLst>
            <pc:docMk/>
            <pc:sldMk cId="692693259" sldId="266"/>
            <ac:spMk id="2" creationId="{92827A17-55A8-A889-FC18-6CBCDDF09CB9}"/>
          </ac:spMkLst>
        </pc:spChg>
        <pc:spChg chg="mod">
          <ac:chgData name="Shahbaz Chaudhary" userId="fef21e47db54da50" providerId="LiveId" clId="{A8AD3515-4619-434F-814F-FFB8E0C707FB}" dt="2025-02-18T02:25:29.686" v="2907" actId="20577"/>
          <ac:spMkLst>
            <pc:docMk/>
            <pc:sldMk cId="692693259" sldId="266"/>
            <ac:spMk id="3" creationId="{E227966A-464E-4CEB-29B6-305DE2C019B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8/9/25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8/9/25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8/9/25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8/9/25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8/9/25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8/9/25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8/9/25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8/9/25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8/9/25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8/9/25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8/9/25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8/9/25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0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36.sv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4.svg"/><Relationship Id="rId10" Type="http://schemas.openxmlformats.org/officeDocument/2006/relationships/image" Target="../media/image41.png"/><Relationship Id="rId4" Type="http://schemas.openxmlformats.org/officeDocument/2006/relationships/image" Target="../media/image33.png"/><Relationship Id="rId9" Type="http://schemas.openxmlformats.org/officeDocument/2006/relationships/image" Target="../media/image40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8.svg"/><Relationship Id="rId7" Type="http://schemas.openxmlformats.org/officeDocument/2006/relationships/image" Target="../media/image46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48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kubernetes-engine" TargetMode="External"/><Relationship Id="rId2" Type="http://schemas.openxmlformats.org/officeDocument/2006/relationships/hyperlink" Target="https://aws.amazon.com/eks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hyperlink" Target="https://www.digitalocean.com/products/kubernetes" TargetMode="External"/><Relationship Id="rId4" Type="http://schemas.openxmlformats.org/officeDocument/2006/relationships/hyperlink" Target="https://azure.microsoft.com/en-us/products/kubernetes-service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2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k9scli.io/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k8slens.dev/" TargetMode="External"/><Relationship Id="rId4" Type="http://schemas.openxmlformats.org/officeDocument/2006/relationships/image" Target="../media/image65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>
            <a:normAutofit/>
          </a:bodyPr>
          <a:lstStyle/>
          <a:p>
            <a:r>
              <a:rPr lang="en-US" dirty="0"/>
              <a:t>Docker – an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Shahbaz Chaudhary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6656B-D2B9-7652-819C-311DE74EC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“Docker run” and its many variations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51DE4-D91E-6D8A-BB92-7AE1ADF94B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 </a:t>
            </a:r>
            <a:r>
              <a:rPr lang="en-US" i="1" dirty="0"/>
              <a:t>exec</a:t>
            </a:r>
            <a:r>
              <a:rPr lang="en-US" dirty="0"/>
              <a:t> to connect to a running container</a:t>
            </a:r>
          </a:p>
        </p:txBody>
      </p:sp>
    </p:spTree>
    <p:extLst>
      <p:ext uri="{BB962C8B-B14F-4D97-AF65-F5344CB8AC3E}">
        <p14:creationId xmlns:p14="http://schemas.microsoft.com/office/powerpoint/2010/main" val="1583864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D925E-47DC-F5D9-76D8-79C812B63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 container, exit when the command exits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9A9C3D-685B-8116-2517-1BC6B1F96ED2}"/>
              </a:ext>
            </a:extLst>
          </p:cNvPr>
          <p:cNvSpPr txBox="1"/>
          <p:nvPr/>
        </p:nvSpPr>
        <p:spPr>
          <a:xfrm>
            <a:off x="771942" y="3683339"/>
            <a:ext cx="10637520" cy="345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3600" b="1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en-US" sz="36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1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sz="36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1" dirty="0" err="1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hello_app</a:t>
            </a:r>
            <a:endParaRPr lang="en-US" sz="36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865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F36AA-9673-EF54-3AA2-B572B0103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1349A-6D0A-F6B1-0F5E-12BB27FE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a container, connect to it interactively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DA660C-48F8-F7D0-CA6D-E3D654E9CCC7}"/>
              </a:ext>
            </a:extLst>
          </p:cNvPr>
          <p:cNvSpPr txBox="1"/>
          <p:nvPr/>
        </p:nvSpPr>
        <p:spPr>
          <a:xfrm>
            <a:off x="777240" y="3704770"/>
            <a:ext cx="10637520" cy="345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3600" b="1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en-US" sz="36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1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sz="36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–it </a:t>
            </a:r>
            <a:r>
              <a:rPr lang="en-US" sz="3600" b="1" dirty="0" err="1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hello_app</a:t>
            </a:r>
            <a:r>
              <a:rPr lang="en-US" sz="3600" b="1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1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bash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4C276D2A-8AC3-30DE-D321-12FCEC98CCFC}"/>
              </a:ext>
            </a:extLst>
          </p:cNvPr>
          <p:cNvSpPr/>
          <p:nvPr/>
        </p:nvSpPr>
        <p:spPr>
          <a:xfrm rot="1752690">
            <a:off x="3743643" y="3949859"/>
            <a:ext cx="132080" cy="39624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BC054C-4327-C909-6604-48A54D19BDB5}"/>
              </a:ext>
            </a:extLst>
          </p:cNvPr>
          <p:cNvSpPr txBox="1"/>
          <p:nvPr/>
        </p:nvSpPr>
        <p:spPr>
          <a:xfrm>
            <a:off x="2405195" y="4353133"/>
            <a:ext cx="18477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container </a:t>
            </a:r>
            <a:r>
              <a:rPr lang="en-US" i="1" dirty="0"/>
              <a:t>interactively</a:t>
            </a:r>
            <a:r>
              <a:rPr lang="en-US" dirty="0"/>
              <a:t>, accept keyboard input, etc.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22C1D6D2-6DB3-00F3-2469-6AF9C4715CD7}"/>
              </a:ext>
            </a:extLst>
          </p:cNvPr>
          <p:cNvSpPr/>
          <p:nvPr/>
        </p:nvSpPr>
        <p:spPr>
          <a:xfrm rot="13716098">
            <a:off x="4379159" y="3204023"/>
            <a:ext cx="132080" cy="39624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9B4887-899D-81A3-C95E-80AADFF242E9}"/>
              </a:ext>
            </a:extLst>
          </p:cNvPr>
          <p:cNvSpPr txBox="1"/>
          <p:nvPr/>
        </p:nvSpPr>
        <p:spPr>
          <a:xfrm>
            <a:off x="4111364" y="2575258"/>
            <a:ext cx="2684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Connect a fake ”console” to the container</a:t>
            </a:r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E4696663-16CB-A697-7D58-B83883E79504}"/>
              </a:ext>
            </a:extLst>
          </p:cNvPr>
          <p:cNvSpPr/>
          <p:nvPr/>
        </p:nvSpPr>
        <p:spPr>
          <a:xfrm rot="19557309">
            <a:off x="7718719" y="4003701"/>
            <a:ext cx="132080" cy="39624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48BA1D-8FBD-1144-4907-ECCDB935E692}"/>
              </a:ext>
            </a:extLst>
          </p:cNvPr>
          <p:cNvSpPr txBox="1"/>
          <p:nvPr/>
        </p:nvSpPr>
        <p:spPr>
          <a:xfrm>
            <a:off x="7102082" y="4402956"/>
            <a:ext cx="26847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this command inside the container. </a:t>
            </a:r>
          </a:p>
          <a:p>
            <a:endParaRPr lang="en-US" dirty="0"/>
          </a:p>
          <a:p>
            <a:r>
              <a:rPr lang="en-US" dirty="0"/>
              <a:t>As if you </a:t>
            </a:r>
            <a:r>
              <a:rPr lang="en-US" i="1" dirty="0"/>
              <a:t>ssh</a:t>
            </a:r>
            <a:r>
              <a:rPr lang="en-US" dirty="0"/>
              <a:t> into a machine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A55090-D3F8-8BCD-F706-AE7A37AC0292}"/>
              </a:ext>
            </a:extLst>
          </p:cNvPr>
          <p:cNvSpPr txBox="1"/>
          <p:nvPr/>
        </p:nvSpPr>
        <p:spPr>
          <a:xfrm>
            <a:off x="771942" y="6128342"/>
            <a:ext cx="4429786" cy="292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2000" b="1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en-US" sz="20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998F2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exec</a:t>
            </a:r>
            <a:r>
              <a:rPr lang="en-US" sz="20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–it </a:t>
            </a:r>
            <a:r>
              <a:rPr lang="en-US" sz="2000" b="1" dirty="0" err="1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hello_app</a:t>
            </a:r>
            <a:r>
              <a:rPr lang="en-US" sz="2000" b="1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bash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298A90-054E-2BD9-7B50-5EC4420CD74D}"/>
              </a:ext>
            </a:extLst>
          </p:cNvPr>
          <p:cNvSpPr txBox="1"/>
          <p:nvPr/>
        </p:nvSpPr>
        <p:spPr>
          <a:xfrm>
            <a:off x="690362" y="5291852"/>
            <a:ext cx="1568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If the container is already running</a:t>
            </a: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14F6B5EC-FFE8-F523-BA6B-BD5D47F6AC33}"/>
              </a:ext>
            </a:extLst>
          </p:cNvPr>
          <p:cNvSpPr/>
          <p:nvPr/>
        </p:nvSpPr>
        <p:spPr>
          <a:xfrm rot="8943183">
            <a:off x="2030748" y="5673848"/>
            <a:ext cx="114813" cy="28244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64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102A7-E562-53CA-636A-95DDF9A23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54400-4524-74BF-AB6D-A66E06E77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a container, run a service inside 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B43ADF-F638-5823-ED97-1E490C31B128}"/>
              </a:ext>
            </a:extLst>
          </p:cNvPr>
          <p:cNvSpPr txBox="1"/>
          <p:nvPr/>
        </p:nvSpPr>
        <p:spPr>
          <a:xfrm>
            <a:off x="777240" y="3704770"/>
            <a:ext cx="10637520" cy="345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3600" b="1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en-US" sz="36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1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sz="36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–d –p </a:t>
            </a:r>
            <a:r>
              <a:rPr lang="en-US" sz="3600" b="1" dirty="0">
                <a:solidFill>
                  <a:schemeClr val="accent5"/>
                </a:solidFill>
                <a:latin typeface="Consolas" panose="020B0609020204030204" pitchFamily="49" charset="0"/>
              </a:rPr>
              <a:t>8000</a:t>
            </a:r>
            <a:r>
              <a:rPr lang="en-US" sz="3600" b="1" dirty="0">
                <a:solidFill>
                  <a:schemeClr val="tx2"/>
                </a:solidFill>
                <a:latin typeface="Consolas" panose="020B0609020204030204" pitchFamily="49" charset="0"/>
              </a:rPr>
              <a:t>:8000</a:t>
            </a:r>
            <a:r>
              <a:rPr lang="en-US" sz="36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1" dirty="0" err="1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minimal_server</a:t>
            </a:r>
            <a:endParaRPr lang="en-US" sz="3600" b="1" dirty="0">
              <a:solidFill>
                <a:schemeClr val="tx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412A0D2D-A523-DA95-614B-E9FDF2D7CF83}"/>
              </a:ext>
            </a:extLst>
          </p:cNvPr>
          <p:cNvSpPr/>
          <p:nvPr/>
        </p:nvSpPr>
        <p:spPr>
          <a:xfrm rot="1752690">
            <a:off x="3743643" y="3949859"/>
            <a:ext cx="132080" cy="39624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DFE73B-CF83-696A-EB09-96453DED826C}"/>
              </a:ext>
            </a:extLst>
          </p:cNvPr>
          <p:cNvSpPr txBox="1"/>
          <p:nvPr/>
        </p:nvSpPr>
        <p:spPr>
          <a:xfrm>
            <a:off x="2405195" y="4353133"/>
            <a:ext cx="31454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container in “detached” mode, so you don’t have to keep the terminal window open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268BCD-D7DB-6E33-495C-599724EA4E77}"/>
              </a:ext>
            </a:extLst>
          </p:cNvPr>
          <p:cNvSpPr txBox="1"/>
          <p:nvPr/>
        </p:nvSpPr>
        <p:spPr>
          <a:xfrm>
            <a:off x="4668582" y="2575258"/>
            <a:ext cx="3175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Map port inside </a:t>
            </a:r>
            <a:r>
              <a:rPr lang="en-US" dirty="0">
                <a:solidFill>
                  <a:schemeClr val="tx2"/>
                </a:solidFill>
              </a:rPr>
              <a:t>container</a:t>
            </a:r>
            <a:r>
              <a:rPr lang="en-US" dirty="0"/>
              <a:t> to a port on the </a:t>
            </a:r>
            <a:r>
              <a:rPr lang="en-US" dirty="0">
                <a:solidFill>
                  <a:schemeClr val="accent5"/>
                </a:solidFill>
              </a:rPr>
              <a:t>host machine</a:t>
            </a:r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CE15EC6C-12C7-A7DC-1C15-93F9F55D5A16}"/>
              </a:ext>
            </a:extLst>
          </p:cNvPr>
          <p:cNvSpPr/>
          <p:nvPr/>
        </p:nvSpPr>
        <p:spPr>
          <a:xfrm rot="19557309">
            <a:off x="7718719" y="4003701"/>
            <a:ext cx="132080" cy="39624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4A970A-9388-3079-3625-6586595AE5CA}"/>
              </a:ext>
            </a:extLst>
          </p:cNvPr>
          <p:cNvSpPr txBox="1"/>
          <p:nvPr/>
        </p:nvSpPr>
        <p:spPr>
          <a:xfrm>
            <a:off x="7102082" y="4402956"/>
            <a:ext cx="26847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this command inside the container. </a:t>
            </a:r>
          </a:p>
          <a:p>
            <a:endParaRPr lang="en-US" dirty="0"/>
          </a:p>
          <a:p>
            <a:r>
              <a:rPr lang="en-US" dirty="0"/>
              <a:t>As if you </a:t>
            </a:r>
            <a:r>
              <a:rPr lang="en-US" i="1" dirty="0"/>
              <a:t>ssh</a:t>
            </a:r>
            <a:r>
              <a:rPr lang="en-US" dirty="0"/>
              <a:t> into a machine</a:t>
            </a:r>
          </a:p>
        </p:txBody>
      </p:sp>
      <p:pic>
        <p:nvPicPr>
          <p:cNvPr id="11" name="Graphic 10" descr="Laptop with solid fill">
            <a:extLst>
              <a:ext uri="{FF2B5EF4-FFF2-40B4-BE49-F238E27FC236}">
                <a16:creationId xmlns:a16="http://schemas.microsoft.com/office/drawing/2014/main" id="{8EEDB630-0539-4FB1-0665-57625AFDB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1582" y="1497021"/>
            <a:ext cx="988332" cy="988332"/>
          </a:xfrm>
          <a:prstGeom prst="rect">
            <a:avLst/>
          </a:prstGeom>
        </p:spPr>
      </p:pic>
      <p:pic>
        <p:nvPicPr>
          <p:cNvPr id="15" name="Graphic 14" descr="Laptop outline">
            <a:extLst>
              <a:ext uri="{FF2B5EF4-FFF2-40B4-BE49-F238E27FC236}">
                <a16:creationId xmlns:a16="http://schemas.microsoft.com/office/drawing/2014/main" id="{EB120499-2761-A967-DA19-CCD8A8E78E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30254" y="353289"/>
            <a:ext cx="3175256" cy="3175256"/>
          </a:xfrm>
          <a:prstGeom prst="rect">
            <a:avLst/>
          </a:prstGeom>
        </p:spPr>
      </p:pic>
      <p:pic>
        <p:nvPicPr>
          <p:cNvPr id="17" name="Graphic 16" descr="Connected outline">
            <a:extLst>
              <a:ext uri="{FF2B5EF4-FFF2-40B4-BE49-F238E27FC236}">
                <a16:creationId xmlns:a16="http://schemas.microsoft.com/office/drawing/2014/main" id="{6B9CB1FA-4A67-11E0-8E9D-F63D647B41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32360" y="1218503"/>
            <a:ext cx="988332" cy="914400"/>
          </a:xfrm>
          <a:prstGeom prst="rect">
            <a:avLst/>
          </a:prstGeom>
        </p:spPr>
      </p:pic>
      <p:sp>
        <p:nvSpPr>
          <p:cNvPr id="18" name="Left Brace 17">
            <a:extLst>
              <a:ext uri="{FF2B5EF4-FFF2-40B4-BE49-F238E27FC236}">
                <a16:creationId xmlns:a16="http://schemas.microsoft.com/office/drawing/2014/main" id="{CF508E86-508F-71A1-6817-A8C7AF3E2B87}"/>
              </a:ext>
            </a:extLst>
          </p:cNvPr>
          <p:cNvSpPr/>
          <p:nvPr/>
        </p:nvSpPr>
        <p:spPr>
          <a:xfrm rot="5400000">
            <a:off x="5881807" y="2031743"/>
            <a:ext cx="265844" cy="26922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803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12E07-CDDE-9AD9-693F-75B51F19E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4F541-3A45-76BC-89AB-334A911AC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a folder between host and container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00CE66-37B2-5C03-7A6D-C6FFD43143E6}"/>
              </a:ext>
            </a:extLst>
          </p:cNvPr>
          <p:cNvSpPr txBox="1"/>
          <p:nvPr/>
        </p:nvSpPr>
        <p:spPr>
          <a:xfrm>
            <a:off x="777240" y="3704770"/>
            <a:ext cx="10637520" cy="319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2800" b="1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en-US" sz="28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1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sz="28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–d –v /host/path:/container/path </a:t>
            </a:r>
            <a:r>
              <a:rPr lang="en-US" sz="2800" b="1" dirty="0" err="1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hello_app</a:t>
            </a:r>
            <a:endParaRPr lang="en-US" sz="2800" b="1" dirty="0">
              <a:solidFill>
                <a:schemeClr val="tx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E718A0-B54F-E156-2BB2-748BBB6680A0}"/>
              </a:ext>
            </a:extLst>
          </p:cNvPr>
          <p:cNvSpPr txBox="1"/>
          <p:nvPr/>
        </p:nvSpPr>
        <p:spPr>
          <a:xfrm>
            <a:off x="4734326" y="4300360"/>
            <a:ext cx="3797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volume flag shares a folder between the host and the container</a:t>
            </a:r>
          </a:p>
        </p:txBody>
      </p:sp>
      <p:pic>
        <p:nvPicPr>
          <p:cNvPr id="15" name="Graphic 14" descr="Laptop with solid fill">
            <a:extLst>
              <a:ext uri="{FF2B5EF4-FFF2-40B4-BE49-F238E27FC236}">
                <a16:creationId xmlns:a16="http://schemas.microsoft.com/office/drawing/2014/main" id="{45884F7D-B0FF-99B3-CE88-CB326108F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55816" y="1199278"/>
            <a:ext cx="988332" cy="988332"/>
          </a:xfrm>
          <a:prstGeom prst="rect">
            <a:avLst/>
          </a:prstGeom>
        </p:spPr>
      </p:pic>
      <p:pic>
        <p:nvPicPr>
          <p:cNvPr id="16" name="Graphic 15" descr="Laptop outline">
            <a:extLst>
              <a:ext uri="{FF2B5EF4-FFF2-40B4-BE49-F238E27FC236}">
                <a16:creationId xmlns:a16="http://schemas.microsoft.com/office/drawing/2014/main" id="{E7394276-A013-2AEE-02CE-743D7B5B0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30254" y="353289"/>
            <a:ext cx="3175256" cy="3175256"/>
          </a:xfrm>
          <a:prstGeom prst="rect">
            <a:avLst/>
          </a:prstGeom>
        </p:spPr>
      </p:pic>
      <p:pic>
        <p:nvPicPr>
          <p:cNvPr id="18" name="Graphic 17" descr="Database outline">
            <a:extLst>
              <a:ext uri="{FF2B5EF4-FFF2-40B4-BE49-F238E27FC236}">
                <a16:creationId xmlns:a16="http://schemas.microsoft.com/office/drawing/2014/main" id="{D114FA06-82CF-50F9-27AF-BB20E0F6CA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11692" y="2018555"/>
            <a:ext cx="914400" cy="9144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8E5743-5B98-F242-AF03-54891B78F59C}"/>
              </a:ext>
            </a:extLst>
          </p:cNvPr>
          <p:cNvCxnSpPr/>
          <p:nvPr/>
        </p:nvCxnSpPr>
        <p:spPr>
          <a:xfrm>
            <a:off x="8005313" y="2682815"/>
            <a:ext cx="4249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471E1AC-968A-7948-C93B-EFFDE0D5B1DC}"/>
              </a:ext>
            </a:extLst>
          </p:cNvPr>
          <p:cNvCxnSpPr>
            <a:cxnSpLocks/>
          </p:cNvCxnSpPr>
          <p:nvPr/>
        </p:nvCxnSpPr>
        <p:spPr>
          <a:xfrm flipV="1">
            <a:off x="8005313" y="1950571"/>
            <a:ext cx="1839316" cy="644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ight Brace 22">
            <a:extLst>
              <a:ext uri="{FF2B5EF4-FFF2-40B4-BE49-F238E27FC236}">
                <a16:creationId xmlns:a16="http://schemas.microsoft.com/office/drawing/2014/main" id="{B6DBE896-31F9-DA28-7163-E43B0006D428}"/>
              </a:ext>
            </a:extLst>
          </p:cNvPr>
          <p:cNvSpPr/>
          <p:nvPr/>
        </p:nvSpPr>
        <p:spPr>
          <a:xfrm rot="5400000">
            <a:off x="6352406" y="1318380"/>
            <a:ext cx="232914" cy="562702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69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07332-C2E3-822E-9DED-B5BB6344D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06EB0-BBFA-BC8F-A94B-2ADDBEA7A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docker, even on reboot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32872-083E-A433-309C-E229181A7F33}"/>
              </a:ext>
            </a:extLst>
          </p:cNvPr>
          <p:cNvSpPr txBox="1"/>
          <p:nvPr/>
        </p:nvSpPr>
        <p:spPr>
          <a:xfrm>
            <a:off x="777240" y="3704770"/>
            <a:ext cx="10637520" cy="319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2800" b="1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en-US" sz="28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1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sz="28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–d –restart always </a:t>
            </a:r>
            <a:r>
              <a:rPr lang="en-US" sz="2800" b="1" dirty="0" err="1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hello_app</a:t>
            </a:r>
            <a:endParaRPr lang="en-US" sz="2800" b="1" dirty="0">
              <a:solidFill>
                <a:schemeClr val="tx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45AD8-E70E-A746-AB89-5C62572FA047}"/>
              </a:ext>
            </a:extLst>
          </p:cNvPr>
          <p:cNvSpPr txBox="1"/>
          <p:nvPr/>
        </p:nvSpPr>
        <p:spPr>
          <a:xfrm>
            <a:off x="4734326" y="4300360"/>
            <a:ext cx="3797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 if the computer shuts down, when it starts back up, bring up docker container</a:t>
            </a: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7AAE5AFE-CF2F-74D5-114F-1676579843F4}"/>
              </a:ext>
            </a:extLst>
          </p:cNvPr>
          <p:cNvSpPr/>
          <p:nvPr/>
        </p:nvSpPr>
        <p:spPr>
          <a:xfrm rot="5400000">
            <a:off x="5042996" y="2627791"/>
            <a:ext cx="119245" cy="289453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Laptop with solid fill">
            <a:extLst>
              <a:ext uri="{FF2B5EF4-FFF2-40B4-BE49-F238E27FC236}">
                <a16:creationId xmlns:a16="http://schemas.microsoft.com/office/drawing/2014/main" id="{1F40CC59-D87D-ED8A-D9B4-592062572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354" y="487412"/>
            <a:ext cx="2461156" cy="2461156"/>
          </a:xfrm>
          <a:prstGeom prst="rect">
            <a:avLst/>
          </a:prstGeom>
        </p:spPr>
      </p:pic>
      <p:pic>
        <p:nvPicPr>
          <p:cNvPr id="8" name="Graphic 7" descr="Power with solid fill">
            <a:extLst>
              <a:ext uri="{FF2B5EF4-FFF2-40B4-BE49-F238E27FC236}">
                <a16:creationId xmlns:a16="http://schemas.microsoft.com/office/drawing/2014/main" id="{7CB4768A-5308-72B3-FFB0-5DE8C6C9BA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5207" y="112913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860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D0F50-CECC-9353-87D6-41A81A2B4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A0BC9-13F5-D2FB-42E8-9876589E7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“Push” your image to Docker 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634F7-8D6F-438A-6192-933CB9D0A7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“pull” as well</a:t>
            </a:r>
          </a:p>
        </p:txBody>
      </p:sp>
    </p:spTree>
    <p:extLst>
      <p:ext uri="{BB962C8B-B14F-4D97-AF65-F5344CB8AC3E}">
        <p14:creationId xmlns:p14="http://schemas.microsoft.com/office/powerpoint/2010/main" val="2996435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FEDA5-FB5C-220A-90C6-60F4684BE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/>
                </a:solidFill>
              </a:rPr>
              <a:t>Hub.docker.com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is one of many public docker repos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ADA56-BB02-728B-D61A-DDFA87EFB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110" y="2061149"/>
            <a:ext cx="7772400" cy="3392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Graphic 4" descr="Laptop outline">
            <a:extLst>
              <a:ext uri="{FF2B5EF4-FFF2-40B4-BE49-F238E27FC236}">
                <a16:creationId xmlns:a16="http://schemas.microsoft.com/office/drawing/2014/main" id="{10319B9F-7E89-36EF-0293-C1EF627D0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872" y="3290977"/>
            <a:ext cx="477321" cy="477321"/>
          </a:xfrm>
          <a:prstGeom prst="rect">
            <a:avLst/>
          </a:prstGeom>
        </p:spPr>
      </p:pic>
      <p:pic>
        <p:nvPicPr>
          <p:cNvPr id="7" name="Graphic 6" descr="Server outline">
            <a:extLst>
              <a:ext uri="{FF2B5EF4-FFF2-40B4-BE49-F238E27FC236}">
                <a16:creationId xmlns:a16="http://schemas.microsoft.com/office/drawing/2014/main" id="{A188CD55-4A44-7533-1014-084063434C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88752" y="2169544"/>
            <a:ext cx="914400" cy="914400"/>
          </a:xfrm>
          <a:prstGeom prst="rect">
            <a:avLst/>
          </a:prstGeom>
        </p:spPr>
      </p:pic>
      <p:pic>
        <p:nvPicPr>
          <p:cNvPr id="9" name="Graphic 8" descr="Laptop outline">
            <a:extLst>
              <a:ext uri="{FF2B5EF4-FFF2-40B4-BE49-F238E27FC236}">
                <a16:creationId xmlns:a16="http://schemas.microsoft.com/office/drawing/2014/main" id="{F15D6982-3D26-9D95-EFAD-C5F529D18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76970" y="4404182"/>
            <a:ext cx="477321" cy="477321"/>
          </a:xfrm>
          <a:prstGeom prst="rect">
            <a:avLst/>
          </a:prstGeom>
        </p:spPr>
      </p:pic>
      <p:pic>
        <p:nvPicPr>
          <p:cNvPr id="10" name="Graphic 9" descr="Laptop outline">
            <a:extLst>
              <a:ext uri="{FF2B5EF4-FFF2-40B4-BE49-F238E27FC236}">
                <a16:creationId xmlns:a16="http://schemas.microsoft.com/office/drawing/2014/main" id="{6DCD4242-2D98-E9A2-B4F5-6916E1F24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9444" y="4419690"/>
            <a:ext cx="477321" cy="477321"/>
          </a:xfrm>
          <a:prstGeom prst="rect">
            <a:avLst/>
          </a:prstGeom>
        </p:spPr>
      </p:pic>
      <p:pic>
        <p:nvPicPr>
          <p:cNvPr id="11" name="Graphic 10" descr="Laptop outline">
            <a:extLst>
              <a:ext uri="{FF2B5EF4-FFF2-40B4-BE49-F238E27FC236}">
                <a16:creationId xmlns:a16="http://schemas.microsoft.com/office/drawing/2014/main" id="{E1738949-BA23-D2E8-1CD4-3370AA75D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0784" y="3834437"/>
            <a:ext cx="477321" cy="477321"/>
          </a:xfrm>
          <a:prstGeom prst="rect">
            <a:avLst/>
          </a:prstGeom>
        </p:spPr>
      </p:pic>
      <p:pic>
        <p:nvPicPr>
          <p:cNvPr id="12" name="Graphic 11" descr="Laptop outline">
            <a:extLst>
              <a:ext uri="{FF2B5EF4-FFF2-40B4-BE49-F238E27FC236}">
                <a16:creationId xmlns:a16="http://schemas.microsoft.com/office/drawing/2014/main" id="{28168382-C34C-6C53-504D-3FA11084B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3107" y="3834437"/>
            <a:ext cx="477321" cy="477321"/>
          </a:xfrm>
          <a:prstGeom prst="rect">
            <a:avLst/>
          </a:prstGeom>
        </p:spPr>
      </p:pic>
      <p:pic>
        <p:nvPicPr>
          <p:cNvPr id="13" name="Graphic 12" descr="Laptop outline">
            <a:extLst>
              <a:ext uri="{FF2B5EF4-FFF2-40B4-BE49-F238E27FC236}">
                <a16:creationId xmlns:a16="http://schemas.microsoft.com/office/drawing/2014/main" id="{E21ECF47-4516-B78D-3FDC-D2D43F998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5430" y="3834437"/>
            <a:ext cx="477321" cy="47732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47D8C2-F9CF-B22A-3E06-C27914868025}"/>
              </a:ext>
            </a:extLst>
          </p:cNvPr>
          <p:cNvCxnSpPr>
            <a:stCxn id="5" idx="0"/>
          </p:cNvCxnSpPr>
          <p:nvPr/>
        </p:nvCxnSpPr>
        <p:spPr>
          <a:xfrm flipV="1">
            <a:off x="934533" y="2626744"/>
            <a:ext cx="715673" cy="664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B9F7D14-DC83-2E87-8460-6A1CC0FD3D61}"/>
              </a:ext>
            </a:extLst>
          </p:cNvPr>
          <p:cNvCxnSpPr>
            <a:endCxn id="11" idx="0"/>
          </p:cNvCxnSpPr>
          <p:nvPr/>
        </p:nvCxnSpPr>
        <p:spPr>
          <a:xfrm flipH="1">
            <a:off x="1709445" y="3028950"/>
            <a:ext cx="238659" cy="805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73682DF-9DEA-99C8-1D64-179631984ED9}"/>
              </a:ext>
            </a:extLst>
          </p:cNvPr>
          <p:cNvCxnSpPr>
            <a:cxnSpLocks/>
          </p:cNvCxnSpPr>
          <p:nvPr/>
        </p:nvCxnSpPr>
        <p:spPr>
          <a:xfrm>
            <a:off x="2089781" y="3053736"/>
            <a:ext cx="201986" cy="780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D261342-F7EF-148D-A2BF-6245F4DC29CF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2220263" y="3038649"/>
            <a:ext cx="653828" cy="795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A14C503-5700-40A6-9B22-677D83BB8573}"/>
              </a:ext>
            </a:extLst>
          </p:cNvPr>
          <p:cNvCxnSpPr>
            <a:cxnSpLocks/>
          </p:cNvCxnSpPr>
          <p:nvPr/>
        </p:nvCxnSpPr>
        <p:spPr>
          <a:xfrm flipH="1">
            <a:off x="1992554" y="3053736"/>
            <a:ext cx="37541" cy="1365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F422DBB-0388-1E3A-481E-8BE3E6F5CE17}"/>
              </a:ext>
            </a:extLst>
          </p:cNvPr>
          <p:cNvCxnSpPr>
            <a:cxnSpLocks/>
          </p:cNvCxnSpPr>
          <p:nvPr/>
        </p:nvCxnSpPr>
        <p:spPr>
          <a:xfrm>
            <a:off x="2160577" y="3053736"/>
            <a:ext cx="547509" cy="1365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DBFC8FB-9DB4-E7F7-B80B-9E8F19DCFAD8}"/>
              </a:ext>
            </a:extLst>
          </p:cNvPr>
          <p:cNvSpPr txBox="1"/>
          <p:nvPr/>
        </p:nvSpPr>
        <p:spPr>
          <a:xfrm rot="18986538">
            <a:off x="695604" y="2747711"/>
            <a:ext cx="960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docker push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BA792C-B0EF-56A4-92F0-AB645EDCC8D7}"/>
              </a:ext>
            </a:extLst>
          </p:cNvPr>
          <p:cNvSpPr txBox="1"/>
          <p:nvPr/>
        </p:nvSpPr>
        <p:spPr>
          <a:xfrm>
            <a:off x="1727353" y="3410949"/>
            <a:ext cx="960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docker pull</a:t>
            </a:r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721EA1D1-9DD9-957A-C66A-54451CA3BD01}"/>
              </a:ext>
            </a:extLst>
          </p:cNvPr>
          <p:cNvSpPr/>
          <p:nvPr/>
        </p:nvSpPr>
        <p:spPr>
          <a:xfrm rot="1279297">
            <a:off x="11000161" y="2867522"/>
            <a:ext cx="185737" cy="42862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101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E9B5C-8491-5C8E-2F71-104E6AAF8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create a repository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181A40-6DD9-9442-5F70-65801E395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280" y="1936043"/>
            <a:ext cx="7772400" cy="43661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BFEA81A-6F28-4D03-54CD-4162992E1ED3}"/>
              </a:ext>
            </a:extLst>
          </p:cNvPr>
          <p:cNvCxnSpPr/>
          <p:nvPr/>
        </p:nvCxnSpPr>
        <p:spPr>
          <a:xfrm flipV="1">
            <a:off x="2721769" y="2778919"/>
            <a:ext cx="1428750" cy="721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359157C-A43A-73E8-B853-71A9EB2CA214}"/>
              </a:ext>
            </a:extLst>
          </p:cNvPr>
          <p:cNvSpPr txBox="1"/>
          <p:nvPr/>
        </p:nvSpPr>
        <p:spPr>
          <a:xfrm>
            <a:off x="1893094" y="3428999"/>
            <a:ext cx="1628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Notice the user name</a:t>
            </a:r>
          </a:p>
        </p:txBody>
      </p:sp>
    </p:spTree>
    <p:extLst>
      <p:ext uri="{BB962C8B-B14F-4D97-AF65-F5344CB8AC3E}">
        <p14:creationId xmlns:p14="http://schemas.microsoft.com/office/powerpoint/2010/main" val="1040568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716FB-FA21-156B-0109-484045F25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47778-4C91-24E0-C591-48EC2E07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your image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4234FB-EDB4-F713-92E7-19F4445FE5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653"/>
          <a:stretch>
            <a:fillRect/>
          </a:stretch>
        </p:blipFill>
        <p:spPr>
          <a:xfrm>
            <a:off x="3976647" y="800098"/>
            <a:ext cx="6108700" cy="1458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3876D7-B842-B761-4C6F-A2E651A1C7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6664"/>
          <a:stretch>
            <a:fillRect/>
          </a:stretch>
        </p:blipFill>
        <p:spPr>
          <a:xfrm>
            <a:off x="711933" y="2336168"/>
            <a:ext cx="6108700" cy="243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D5CB78-F1A5-CDFC-011A-6F1D34EB1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647" y="2637138"/>
            <a:ext cx="6248400" cy="1638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2731B7F-E4DB-278E-4C16-9B5623FB30CB}"/>
              </a:ext>
            </a:extLst>
          </p:cNvPr>
          <p:cNvSpPr/>
          <p:nvPr/>
        </p:nvSpPr>
        <p:spPr>
          <a:xfrm>
            <a:off x="3982550" y="1406892"/>
            <a:ext cx="6029864" cy="226252"/>
          </a:xfrm>
          <a:prstGeom prst="roundRect">
            <a:avLst/>
          </a:prstGeom>
          <a:solidFill>
            <a:srgbClr val="1CADE4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8B79E4B-EAC0-6DF0-430E-EF3F9AC55D1A}"/>
              </a:ext>
            </a:extLst>
          </p:cNvPr>
          <p:cNvSpPr/>
          <p:nvPr/>
        </p:nvSpPr>
        <p:spPr>
          <a:xfrm>
            <a:off x="3982549" y="3230036"/>
            <a:ext cx="6175837" cy="226252"/>
          </a:xfrm>
          <a:prstGeom prst="roundRect">
            <a:avLst/>
          </a:prstGeom>
          <a:solidFill>
            <a:srgbClr val="1CADE4">
              <a:alpha val="1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DE3ED49-6D81-2C27-84F3-517F86F8525B}"/>
              </a:ext>
            </a:extLst>
          </p:cNvPr>
          <p:cNvSpPr/>
          <p:nvPr/>
        </p:nvSpPr>
        <p:spPr>
          <a:xfrm>
            <a:off x="3983791" y="3456288"/>
            <a:ext cx="6175837" cy="226252"/>
          </a:xfrm>
          <a:prstGeom prst="roundRect">
            <a:avLst/>
          </a:prstGeom>
          <a:solidFill>
            <a:schemeClr val="accent5">
              <a:alpha val="18824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A79B91-E9DC-54A7-E418-7604CA9D6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8594" y="4461357"/>
            <a:ext cx="7772400" cy="2007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01A559-1F26-3E65-C194-35D0CE6027F5}"/>
              </a:ext>
            </a:extLst>
          </p:cNvPr>
          <p:cNvCxnSpPr>
            <a:cxnSpLocks/>
          </p:cNvCxnSpPr>
          <p:nvPr/>
        </p:nvCxnSpPr>
        <p:spPr>
          <a:xfrm flipV="1">
            <a:off x="2721769" y="2637138"/>
            <a:ext cx="471487" cy="863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2B9894A-7320-0023-2516-22FE6C1B656B}"/>
              </a:ext>
            </a:extLst>
          </p:cNvPr>
          <p:cNvSpPr txBox="1"/>
          <p:nvPr/>
        </p:nvSpPr>
        <p:spPr>
          <a:xfrm>
            <a:off x="1893094" y="3428999"/>
            <a:ext cx="1628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Notice the user name</a:t>
            </a:r>
          </a:p>
        </p:txBody>
      </p:sp>
    </p:spTree>
    <p:extLst>
      <p:ext uri="{BB962C8B-B14F-4D97-AF65-F5344CB8AC3E}">
        <p14:creationId xmlns:p14="http://schemas.microsoft.com/office/powerpoint/2010/main" val="1447454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B60CD-65AE-9DCB-ABB6-B1ED9D14D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493" y="702156"/>
            <a:ext cx="11177315" cy="1188720"/>
          </a:xfrm>
        </p:spPr>
        <p:txBody>
          <a:bodyPr/>
          <a:lstStyle/>
          <a:p>
            <a:r>
              <a:rPr lang="en-US" dirty="0"/>
              <a:t>Docker keeps laptop to prod environments identical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82BB4-0F42-C1CC-E8F8-8D8152E19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Bad environments can cause production crashes, which are very difficult to catch earlier</a:t>
            </a:r>
          </a:p>
          <a:p>
            <a:r>
              <a:rPr lang="en-US" dirty="0"/>
              <a:t>Python has </a:t>
            </a:r>
            <a:r>
              <a:rPr lang="en-US" dirty="0" err="1">
                <a:latin typeface="Consolas" panose="020B0609020204030204" pitchFamily="49" charset="0"/>
              </a:rPr>
              <a:t>conda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virtualenv</a:t>
            </a:r>
            <a:r>
              <a:rPr lang="en-US" dirty="0">
                <a:latin typeface="Consolas" panose="020B0609020204030204" pitchFamily="49" charset="0"/>
              </a:rPr>
              <a:t> or </a:t>
            </a:r>
            <a:r>
              <a:rPr lang="en-US" dirty="0" err="1">
                <a:latin typeface="Consolas" panose="020B0609020204030204" pitchFamily="49" charset="0"/>
              </a:rPr>
              <a:t>uv</a:t>
            </a:r>
            <a:r>
              <a:rPr lang="en-US" dirty="0"/>
              <a:t>, but </a:t>
            </a:r>
            <a:r>
              <a:rPr lang="en-US" dirty="0">
                <a:latin typeface="Consolas" panose="020B0609020204030204" pitchFamily="49" charset="0"/>
              </a:rPr>
              <a:t>docker</a:t>
            </a:r>
            <a:r>
              <a:rPr lang="en-US" dirty="0"/>
              <a:t> is a more general solution to freezing environments</a:t>
            </a:r>
          </a:p>
          <a:p>
            <a:r>
              <a:rPr lang="en-US" dirty="0"/>
              <a:t>Virtual machines simulate the whole machine (including hardware), docker simulates running a process on a </a:t>
            </a:r>
            <a:r>
              <a:rPr lang="en-US" dirty="0" err="1"/>
              <a:t>linux</a:t>
            </a:r>
            <a:r>
              <a:rPr lang="en-US" dirty="0"/>
              <a:t> machine – hence MUCH lighter</a:t>
            </a:r>
          </a:p>
        </p:txBody>
      </p:sp>
      <p:pic>
        <p:nvPicPr>
          <p:cNvPr id="4" name="Graphic 3" descr="Angry face with solid fill with solid fill">
            <a:extLst>
              <a:ext uri="{FF2B5EF4-FFF2-40B4-BE49-F238E27FC236}">
                <a16:creationId xmlns:a16="http://schemas.microsoft.com/office/drawing/2014/main" id="{7B308018-4916-2802-FB01-2090D7E37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274" y="5049595"/>
            <a:ext cx="373576" cy="373576"/>
          </a:xfrm>
          <a:prstGeom prst="rect">
            <a:avLst/>
          </a:prstGeom>
        </p:spPr>
      </p:pic>
      <p:pic>
        <p:nvPicPr>
          <p:cNvPr id="5" name="Graphic 4" descr="Surprised face with solid fill with solid fill">
            <a:extLst>
              <a:ext uri="{FF2B5EF4-FFF2-40B4-BE49-F238E27FC236}">
                <a16:creationId xmlns:a16="http://schemas.microsoft.com/office/drawing/2014/main" id="{06FF59E4-F94D-8ED6-2D80-0877A8E1C6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274" y="4599607"/>
            <a:ext cx="373576" cy="3735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8E21FDC-F6FF-732F-9BA4-324ACF97A97F}"/>
              </a:ext>
            </a:extLst>
          </p:cNvPr>
          <p:cNvSpPr txBox="1">
            <a:spLocks/>
          </p:cNvSpPr>
          <p:nvPr/>
        </p:nvSpPr>
        <p:spPr>
          <a:xfrm>
            <a:off x="1373758" y="4281862"/>
            <a:ext cx="10585876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Sorry, it worked on my laptop</a:t>
            </a:r>
            <a:br>
              <a:rPr lang="en-US"/>
            </a:br>
            <a:r>
              <a:rPr lang="en-US"/>
              <a:t>Then we’ll ship your laptop to the client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777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F4FAF-1974-438F-BD0F-0F60249E1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image is now available for others to “pull”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AD26A9-8CB4-FB29-F2F0-E0D5C3E90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92" y="1965036"/>
            <a:ext cx="7772400" cy="4013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0206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40DB-0FC7-53FF-D713-68422BF79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also use docker desktop to push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0C86DA-2636-EFCD-9ABF-5B638E9E4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207" y="1907637"/>
            <a:ext cx="7772400" cy="4464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5701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FA4C5-2D06-188A-B7FD-F853323A3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“Deploy” docker to a remote server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A225B-8C21-E517-B7F8-E1129BBFB9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08183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9AF968C-76B3-5D84-9A81-2EDAF272256A}"/>
              </a:ext>
            </a:extLst>
          </p:cNvPr>
          <p:cNvSpPr/>
          <p:nvPr/>
        </p:nvSpPr>
        <p:spPr>
          <a:xfrm>
            <a:off x="-7154" y="4606124"/>
            <a:ext cx="12206618" cy="22593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594678-EE03-D542-3D53-2AF180450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“Deploy” docker container to a remote machine via ssh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18129AEC-8D9A-A520-45C1-B51BF7B7D946}"/>
              </a:ext>
            </a:extLst>
          </p:cNvPr>
          <p:cNvSpPr/>
          <p:nvPr/>
        </p:nvSpPr>
        <p:spPr>
          <a:xfrm>
            <a:off x="3060855" y="2369326"/>
            <a:ext cx="822960" cy="3657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Play with solid fill">
            <a:extLst>
              <a:ext uri="{FF2B5EF4-FFF2-40B4-BE49-F238E27FC236}">
                <a16:creationId xmlns:a16="http://schemas.microsoft.com/office/drawing/2014/main" id="{85ED708D-D442-867B-0518-1764567CE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8770" y="2095006"/>
            <a:ext cx="914400" cy="914400"/>
          </a:xfrm>
          <a:prstGeom prst="rect">
            <a:avLst/>
          </a:prstGeom>
        </p:spPr>
      </p:pic>
      <p:pic>
        <p:nvPicPr>
          <p:cNvPr id="7" name="Graphic 6" descr="Stop with solid fill">
            <a:extLst>
              <a:ext uri="{FF2B5EF4-FFF2-40B4-BE49-F238E27FC236}">
                <a16:creationId xmlns:a16="http://schemas.microsoft.com/office/drawing/2014/main" id="{C77929D7-70E0-5B94-594A-8CA3632DE7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5862" y="2095006"/>
            <a:ext cx="914400" cy="914400"/>
          </a:xfrm>
          <a:prstGeom prst="rect">
            <a:avLst/>
          </a:prstGeom>
        </p:spPr>
      </p:pic>
      <p:pic>
        <p:nvPicPr>
          <p:cNvPr id="9" name="Graphic 8" descr="No sign with solid fill">
            <a:extLst>
              <a:ext uri="{FF2B5EF4-FFF2-40B4-BE49-F238E27FC236}">
                <a16:creationId xmlns:a16="http://schemas.microsoft.com/office/drawing/2014/main" id="{F13C9101-0A9F-8BA0-6542-96F81939DF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27316" y="2095006"/>
            <a:ext cx="914400" cy="914400"/>
          </a:xfrm>
          <a:prstGeom prst="rect">
            <a:avLst/>
          </a:prstGeom>
        </p:spPr>
      </p:pic>
      <p:pic>
        <p:nvPicPr>
          <p:cNvPr id="13" name="Graphic 12" descr="Download from cloud with solid fill">
            <a:extLst>
              <a:ext uri="{FF2B5EF4-FFF2-40B4-BE49-F238E27FC236}">
                <a16:creationId xmlns:a16="http://schemas.microsoft.com/office/drawing/2014/main" id="{D3414772-AFDF-BBCE-81CC-5244B4F995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44408" y="2095006"/>
            <a:ext cx="914400" cy="914400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9CE22194-985F-6013-9CF7-DABA0818C3B9}"/>
              </a:ext>
            </a:extLst>
          </p:cNvPr>
          <p:cNvSpPr/>
          <p:nvPr/>
        </p:nvSpPr>
        <p:spPr>
          <a:xfrm>
            <a:off x="5402309" y="2369326"/>
            <a:ext cx="822960" cy="3657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90397302-06CA-4FB9-F025-2F2D24BC9D5B}"/>
              </a:ext>
            </a:extLst>
          </p:cNvPr>
          <p:cNvSpPr/>
          <p:nvPr/>
        </p:nvSpPr>
        <p:spPr>
          <a:xfrm>
            <a:off x="7743763" y="2369326"/>
            <a:ext cx="822960" cy="3657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FC1C07-F7D2-6FDF-EAF5-6BF15A0EDEF5}"/>
              </a:ext>
            </a:extLst>
          </p:cNvPr>
          <p:cNvSpPr txBox="1"/>
          <p:nvPr/>
        </p:nvSpPr>
        <p:spPr>
          <a:xfrm>
            <a:off x="840737" y="3250095"/>
            <a:ext cx="3166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docker pull </a:t>
            </a:r>
            <a:r>
              <a:rPr lang="en-US" sz="14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image_name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:latest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755E38-FC03-D8A2-90AE-13EF5503BDE8}"/>
              </a:ext>
            </a:extLst>
          </p:cNvPr>
          <p:cNvSpPr txBox="1"/>
          <p:nvPr/>
        </p:nvSpPr>
        <p:spPr>
          <a:xfrm>
            <a:off x="3318893" y="3557872"/>
            <a:ext cx="2371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docker stop </a:t>
            </a:r>
            <a:r>
              <a:rPr lang="en-US" sz="14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image_name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587013-FCD2-CABC-9358-280E1A87CEEA}"/>
              </a:ext>
            </a:extLst>
          </p:cNvPr>
          <p:cNvSpPr txBox="1"/>
          <p:nvPr/>
        </p:nvSpPr>
        <p:spPr>
          <a:xfrm>
            <a:off x="5690055" y="3865649"/>
            <a:ext cx="2172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docker rm </a:t>
            </a:r>
            <a:r>
              <a:rPr lang="en-US" sz="14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image_name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F1174F-AFD4-8090-682D-888E1A23B1D0}"/>
              </a:ext>
            </a:extLst>
          </p:cNvPr>
          <p:cNvSpPr txBox="1"/>
          <p:nvPr/>
        </p:nvSpPr>
        <p:spPr>
          <a:xfrm>
            <a:off x="7226928" y="4290883"/>
            <a:ext cx="47564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docker run –d –restart always –name </a:t>
            </a:r>
            <a:r>
              <a:rPr lang="en-US" sz="14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image_name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9CE54D-DD1D-DBF9-F8C4-FEF6C1E95C8F}"/>
              </a:ext>
            </a:extLst>
          </p:cNvPr>
          <p:cNvSpPr txBox="1"/>
          <p:nvPr/>
        </p:nvSpPr>
        <p:spPr>
          <a:xfrm>
            <a:off x="335901" y="4767612"/>
            <a:ext cx="112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Either </a:t>
            </a:r>
            <a:r>
              <a:rPr lang="en-US" i="1" dirty="0"/>
              <a:t>ssh</a:t>
            </a:r>
            <a:r>
              <a:rPr lang="en-US" dirty="0"/>
              <a:t> into the remote machine and run these commands or execute them as a remote script, executed locally: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D0B9A3-5BE4-8A26-CBEE-467736F933F1}"/>
              </a:ext>
            </a:extLst>
          </p:cNvPr>
          <p:cNvSpPr txBox="1"/>
          <p:nvPr/>
        </p:nvSpPr>
        <p:spPr>
          <a:xfrm>
            <a:off x="1342184" y="5182907"/>
            <a:ext cx="64015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ssh </a:t>
            </a:r>
            <a:r>
              <a:rPr lang="en-US" sz="1600" b="1" dirty="0" err="1">
                <a:solidFill>
                  <a:srgbClr val="002060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user@remote_host</a:t>
            </a:r>
            <a:r>
              <a:rPr lang="en-US" sz="1600" b="1" dirty="0">
                <a:solidFill>
                  <a:srgbClr val="002060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&lt;&lt; ‘EOF’</a:t>
            </a:r>
          </a:p>
          <a:p>
            <a:r>
              <a:rPr lang="en-US" sz="1600" b="1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docker pull </a:t>
            </a:r>
            <a:r>
              <a:rPr lang="en-US" sz="1600" b="1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image_name:latest</a:t>
            </a:r>
            <a:endParaRPr lang="en-US" sz="1600" b="1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docker stop </a:t>
            </a:r>
            <a:r>
              <a:rPr lang="en-US" sz="1600" b="1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image_name</a:t>
            </a:r>
            <a:endParaRPr lang="en-US" sz="1600" b="1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docker rm </a:t>
            </a:r>
            <a:r>
              <a:rPr lang="en-US" sz="1600" b="1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image_name</a:t>
            </a:r>
            <a:endParaRPr lang="en-US" sz="1600" b="1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docker run –d –restart always –name </a:t>
            </a:r>
            <a:r>
              <a:rPr lang="en-US" sz="1600" b="1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image_name</a:t>
            </a:r>
            <a:endParaRPr lang="en-US" sz="1600" b="1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EOF</a:t>
            </a:r>
          </a:p>
        </p:txBody>
      </p:sp>
    </p:spTree>
    <p:extLst>
      <p:ext uri="{BB962C8B-B14F-4D97-AF65-F5344CB8AC3E}">
        <p14:creationId xmlns:p14="http://schemas.microsoft.com/office/powerpoint/2010/main" val="3325539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D5861-4696-9760-DFA7-9A162475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Deploy </a:t>
            </a:r>
            <a:r>
              <a:rPr lang="en-US" dirty="0"/>
              <a:t>docker</a:t>
            </a:r>
            <a:r>
              <a:rPr lang="en-US" strike="sngStrike" dirty="0"/>
              <a:t> to a remote machine via </a:t>
            </a:r>
            <a:r>
              <a:rPr lang="en-US" strike="sngStrike" dirty="0" err="1"/>
              <a:t>github</a:t>
            </a:r>
            <a:r>
              <a:rPr lang="en-US" strike="sngStrike" dirty="0"/>
              <a:t> actions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AD4EA0-CD9F-48B8-513D-24A5E56DB968}"/>
              </a:ext>
            </a:extLst>
          </p:cNvPr>
          <p:cNvSpPr txBox="1"/>
          <p:nvPr/>
        </p:nvSpPr>
        <p:spPr>
          <a:xfrm>
            <a:off x="307121" y="2223854"/>
            <a:ext cx="12662429" cy="4023924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Build and Push Docker Image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616E88"/>
                </a:solidFill>
                <a:effectLst/>
                <a:latin typeface="Menlo" panose="020B0609030804020204" pitchFamily="49" charset="0"/>
              </a:rPr>
              <a:t># "best practice", from </a:t>
            </a:r>
            <a:r>
              <a:rPr lang="en-US" sz="1200" b="1" dirty="0">
                <a:solidFill>
                  <a:srgbClr val="616E88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US" sz="1200" b="1" dirty="0" err="1">
                <a:solidFill>
                  <a:srgbClr val="616E88"/>
                </a:solidFill>
                <a:effectLst/>
                <a:latin typeface="Menlo" panose="020B0609030804020204" pitchFamily="49" charset="0"/>
              </a:rPr>
              <a:t>docs.docker.com</a:t>
            </a:r>
            <a:r>
              <a:rPr lang="en-US" sz="1200" b="1" dirty="0">
                <a:solidFill>
                  <a:srgbClr val="616E88"/>
                </a:solidFill>
                <a:effectLst/>
                <a:latin typeface="Menlo" panose="020B0609030804020204" pitchFamily="49" charset="0"/>
              </a:rPr>
              <a:t>/guides/</a:t>
            </a:r>
            <a:r>
              <a:rPr lang="en-US" sz="1200" b="1" dirty="0" err="1">
                <a:solidFill>
                  <a:srgbClr val="616E88"/>
                </a:solidFill>
                <a:effectLst/>
                <a:latin typeface="Menlo" panose="020B0609030804020204" pitchFamily="49" charset="0"/>
              </a:rPr>
              <a:t>gha</a:t>
            </a:r>
            <a:r>
              <a:rPr lang="en-US" sz="1200" b="1" dirty="0">
                <a:solidFill>
                  <a:srgbClr val="616E88"/>
                </a:solidFill>
                <a:effectLst/>
                <a:latin typeface="Menlo" panose="020B0609030804020204" pitchFamily="49" charset="0"/>
              </a:rPr>
              <a:t>/</a:t>
            </a:r>
            <a:endParaRPr lang="en-US" sz="1200" b="1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push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branches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prod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br>
              <a:rPr lang="en-US" sz="1200" b="0" dirty="0">
                <a:solidFill>
                  <a:srgbClr val="D8DEE9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jobs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build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runs-on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ubuntu-latest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steps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Get Git commit timestamps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run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echo "TIMESTAMP=$(date +%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Y%m%d%H%M%S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)" &gt;&gt; $GITHUB_ENV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br>
              <a:rPr lang="en-US" sz="1200" b="0" dirty="0">
                <a:solidFill>
                  <a:srgbClr val="D8DEE9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Checkout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uses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actions/checkout@v4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br>
              <a:rPr lang="en-US" sz="1200" b="0" dirty="0">
                <a:solidFill>
                  <a:srgbClr val="D8DEE9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Extract Docker image metadata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meta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uses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docker/metadata-action@v5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images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vars.DOCKER_USERNAME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}}/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mleng_sayhi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br>
              <a:rPr lang="en-US" sz="1200" b="0" dirty="0">
                <a:solidFill>
                  <a:srgbClr val="D8DEE9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Log in to Docker Hub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uses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docker/login-action@v3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username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vars.DOCKER_USERNAME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password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vars.DOCKER_PASSWORD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br>
              <a:rPr lang="en-US" sz="1200" b="0" dirty="0">
                <a:solidFill>
                  <a:srgbClr val="D8DEE9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Set up Docker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Buildx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uses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docker/setup-buildx-action@v3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Build and push Docker image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uses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docker/build-push-action@v6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push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github.event_name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!= '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pull_request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' }}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tags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81A1C1"/>
                </a:solidFill>
                <a:effectLst/>
                <a:latin typeface="Menlo" panose="020B0609030804020204" pitchFamily="49" charset="0"/>
              </a:rPr>
              <a:t>|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vars.DOCKER_USERNAME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}}/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mleng_sayhi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:${{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env.TIMESTAMP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vars.DOCKER_USERNAME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}}/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mleng_sayhi:latest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annotations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steps.meta.outputs.annotations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provenance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81A1C1"/>
                </a:solidFill>
                <a:effectLst/>
                <a:latin typeface="Menlo" panose="020B0609030804020204" pitchFamily="49" charset="0"/>
              </a:rPr>
              <a:t>true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200" b="0" dirty="0" err="1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sbom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81A1C1"/>
                </a:solidFill>
                <a:effectLst/>
                <a:latin typeface="Menlo" panose="020B0609030804020204" pitchFamily="49" charset="0"/>
              </a:rPr>
              <a:t>true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9B3E34-457C-7B24-3AC4-CB4B5F34FE14}"/>
              </a:ext>
            </a:extLst>
          </p:cNvPr>
          <p:cNvSpPr txBox="1"/>
          <p:nvPr/>
        </p:nvSpPr>
        <p:spPr>
          <a:xfrm rot="20892388">
            <a:off x="1533951" y="765300"/>
            <a:ext cx="1168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+mj-lt"/>
              </a:rPr>
              <a:t>BUILD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DFBC46-F1CD-6871-A712-FB5CE40604F1}"/>
              </a:ext>
            </a:extLst>
          </p:cNvPr>
          <p:cNvSpPr txBox="1"/>
          <p:nvPr/>
        </p:nvSpPr>
        <p:spPr>
          <a:xfrm>
            <a:off x="5147743" y="1928567"/>
            <a:ext cx="3497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See this for an up-to-date template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D4342C66-D993-13EC-B01D-2F4A5F128A4D}"/>
              </a:ext>
            </a:extLst>
          </p:cNvPr>
          <p:cNvSpPr/>
          <p:nvPr/>
        </p:nvSpPr>
        <p:spPr>
          <a:xfrm rot="7682492">
            <a:off x="5030450" y="2162201"/>
            <a:ext cx="234583" cy="1650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1C8A9E-C092-1F2A-B129-9513FD42F2F0}"/>
              </a:ext>
            </a:extLst>
          </p:cNvPr>
          <p:cNvSpPr txBox="1"/>
          <p:nvPr/>
        </p:nvSpPr>
        <p:spPr>
          <a:xfrm>
            <a:off x="5119802" y="6247778"/>
            <a:ext cx="64857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Find these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yamls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on the actual GitHub project at: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https://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github.com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falconair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mleng_sayhi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/tree/main/.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/workflows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842409BF-EA67-82FA-03F0-E3BBCF5423AA}"/>
              </a:ext>
            </a:extLst>
          </p:cNvPr>
          <p:cNvSpPr/>
          <p:nvPr/>
        </p:nvSpPr>
        <p:spPr>
          <a:xfrm rot="15180608">
            <a:off x="5679239" y="5973480"/>
            <a:ext cx="234583" cy="1650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48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E4A3B-CEDF-CB94-024B-D447F0232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E4F7A-49C5-383C-E59B-FDE08CEFB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Deploy </a:t>
            </a:r>
            <a:r>
              <a:rPr lang="en-US" dirty="0"/>
              <a:t>docker</a:t>
            </a:r>
            <a:r>
              <a:rPr lang="en-US" strike="sngStrike" dirty="0"/>
              <a:t> to a remote machine via </a:t>
            </a:r>
            <a:r>
              <a:rPr lang="en-US" strike="sngStrike" dirty="0" err="1"/>
              <a:t>github</a:t>
            </a:r>
            <a:r>
              <a:rPr lang="en-US" strike="sngStrike" dirty="0"/>
              <a:t> actions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189DBE-AA7B-12E4-4EAC-51869C049811}"/>
              </a:ext>
            </a:extLst>
          </p:cNvPr>
          <p:cNvSpPr txBox="1"/>
          <p:nvPr/>
        </p:nvSpPr>
        <p:spPr>
          <a:xfrm>
            <a:off x="307121" y="2223854"/>
            <a:ext cx="12662429" cy="4023924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Build and Push Docker Image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616E88"/>
                </a:solidFill>
                <a:effectLst/>
                <a:latin typeface="Menlo" panose="020B0609030804020204" pitchFamily="49" charset="0"/>
              </a:rPr>
              <a:t># "best practice", from </a:t>
            </a:r>
            <a:r>
              <a:rPr lang="en-US" sz="1200" b="1" dirty="0">
                <a:solidFill>
                  <a:srgbClr val="616E88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US" sz="1200" b="1" dirty="0" err="1">
                <a:solidFill>
                  <a:srgbClr val="616E88"/>
                </a:solidFill>
                <a:effectLst/>
                <a:latin typeface="Menlo" panose="020B0609030804020204" pitchFamily="49" charset="0"/>
              </a:rPr>
              <a:t>docs.docker.com</a:t>
            </a:r>
            <a:r>
              <a:rPr lang="en-US" sz="1200" b="1" dirty="0">
                <a:solidFill>
                  <a:srgbClr val="616E88"/>
                </a:solidFill>
                <a:effectLst/>
                <a:latin typeface="Menlo" panose="020B0609030804020204" pitchFamily="49" charset="0"/>
              </a:rPr>
              <a:t>/guides/</a:t>
            </a:r>
            <a:r>
              <a:rPr lang="en-US" sz="1200" b="1" dirty="0" err="1">
                <a:solidFill>
                  <a:srgbClr val="616E88"/>
                </a:solidFill>
                <a:effectLst/>
                <a:latin typeface="Menlo" panose="020B0609030804020204" pitchFamily="49" charset="0"/>
              </a:rPr>
              <a:t>gha</a:t>
            </a:r>
            <a:r>
              <a:rPr lang="en-US" sz="1200" b="1" dirty="0">
                <a:solidFill>
                  <a:srgbClr val="616E88"/>
                </a:solidFill>
                <a:effectLst/>
                <a:latin typeface="Menlo" panose="020B0609030804020204" pitchFamily="49" charset="0"/>
              </a:rPr>
              <a:t>/</a:t>
            </a:r>
            <a:endParaRPr lang="en-US" sz="1200" b="1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push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branches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prod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br>
              <a:rPr lang="en-US" sz="1200" b="0" dirty="0">
                <a:solidFill>
                  <a:srgbClr val="D8DEE9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jobs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build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runs-on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ubuntu-latest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steps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Get Git commit timestamps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run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echo "TIMESTAMP=$(date +%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Y%m%d%H%M%S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)" &gt;&gt; $GITHUB_ENV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br>
              <a:rPr lang="en-US" sz="1200" b="0" dirty="0">
                <a:solidFill>
                  <a:srgbClr val="D8DEE9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Checkout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uses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actions/checkout@v4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br>
              <a:rPr lang="en-US" sz="1200" b="0" dirty="0">
                <a:solidFill>
                  <a:srgbClr val="D8DEE9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Extract Docker image metadata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meta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uses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docker/metadata-action@v5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images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vars.DOCKER_USERNAME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}}/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mleng_sayhi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br>
              <a:rPr lang="en-US" sz="1200" b="0" dirty="0">
                <a:solidFill>
                  <a:srgbClr val="D8DEE9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Log in to Docker Hub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uses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docker/login-action@v3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username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vars.DOCKER_USERNAME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password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vars.DOCKER_PASSWORD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br>
              <a:rPr lang="en-US" sz="1200" b="0" dirty="0">
                <a:solidFill>
                  <a:srgbClr val="D8DEE9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Set up Docker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Buildx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uses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docker/setup-buildx-action@v3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Build and push Docker image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uses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docker/build-push-action@v6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push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github.event_name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!= '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pull_request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' }}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tags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81A1C1"/>
                </a:solidFill>
                <a:effectLst/>
                <a:latin typeface="Menlo" panose="020B0609030804020204" pitchFamily="49" charset="0"/>
              </a:rPr>
              <a:t>|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vars.DOCKER_USERNAME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}}/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mleng_sayhi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:${{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env.TIMESTAMP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vars.DOCKER_USERNAME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}}/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mleng_sayhi:latest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annotations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steps.meta.outputs.annotations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provenance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81A1C1"/>
                </a:solidFill>
                <a:effectLst/>
                <a:latin typeface="Menlo" panose="020B0609030804020204" pitchFamily="49" charset="0"/>
              </a:rPr>
              <a:t>true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200" b="0" dirty="0" err="1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sbom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81A1C1"/>
                </a:solidFill>
                <a:effectLst/>
                <a:latin typeface="Menlo" panose="020B0609030804020204" pitchFamily="49" charset="0"/>
              </a:rPr>
              <a:t>true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E3933E-B9EA-F641-057F-890C36A54CE4}"/>
              </a:ext>
            </a:extLst>
          </p:cNvPr>
          <p:cNvSpPr/>
          <p:nvPr/>
        </p:nvSpPr>
        <p:spPr>
          <a:xfrm>
            <a:off x="307122" y="2615184"/>
            <a:ext cx="6185118" cy="813816"/>
          </a:xfrm>
          <a:prstGeom prst="rect">
            <a:avLst/>
          </a:prstGeom>
          <a:solidFill>
            <a:srgbClr val="1CADE4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97322B-FE64-F020-3BC9-968E8AF66CFB}"/>
              </a:ext>
            </a:extLst>
          </p:cNvPr>
          <p:cNvSpPr/>
          <p:nvPr/>
        </p:nvSpPr>
        <p:spPr>
          <a:xfrm>
            <a:off x="307122" y="3429000"/>
            <a:ext cx="6185118" cy="640080"/>
          </a:xfrm>
          <a:prstGeom prst="rect">
            <a:avLst/>
          </a:prstGeom>
          <a:solidFill>
            <a:srgbClr val="FFFF00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16DBB6-A424-AD7B-51ED-38E5D48A6DD4}"/>
              </a:ext>
            </a:extLst>
          </p:cNvPr>
          <p:cNvSpPr/>
          <p:nvPr/>
        </p:nvSpPr>
        <p:spPr>
          <a:xfrm>
            <a:off x="307122" y="4233672"/>
            <a:ext cx="6185118" cy="512064"/>
          </a:xfrm>
          <a:prstGeom prst="rect">
            <a:avLst/>
          </a:prstGeom>
          <a:solidFill>
            <a:srgbClr val="1CADE4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8E235C-170A-6111-814D-B44ED5C0552A}"/>
              </a:ext>
            </a:extLst>
          </p:cNvPr>
          <p:cNvSpPr/>
          <p:nvPr/>
        </p:nvSpPr>
        <p:spPr>
          <a:xfrm>
            <a:off x="307122" y="4745736"/>
            <a:ext cx="6185118" cy="505864"/>
          </a:xfrm>
          <a:prstGeom prst="rect">
            <a:avLst/>
          </a:prstGeom>
          <a:solidFill>
            <a:srgbClr val="FFFF00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397407-72D3-AEFB-5E2F-B4EF48E3CB6B}"/>
              </a:ext>
            </a:extLst>
          </p:cNvPr>
          <p:cNvSpPr/>
          <p:nvPr/>
        </p:nvSpPr>
        <p:spPr>
          <a:xfrm>
            <a:off x="307122" y="5251599"/>
            <a:ext cx="6185118" cy="996179"/>
          </a:xfrm>
          <a:prstGeom prst="rect">
            <a:avLst/>
          </a:prstGeom>
          <a:solidFill>
            <a:srgbClr val="1CADE4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91795A-23BC-F81C-B41A-B692CEE4BDDF}"/>
              </a:ext>
            </a:extLst>
          </p:cNvPr>
          <p:cNvSpPr/>
          <p:nvPr/>
        </p:nvSpPr>
        <p:spPr>
          <a:xfrm>
            <a:off x="6543081" y="2412461"/>
            <a:ext cx="5601644" cy="1110252"/>
          </a:xfrm>
          <a:prstGeom prst="rect">
            <a:avLst/>
          </a:prstGeom>
          <a:solidFill>
            <a:srgbClr val="FFFF00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01BA66-FBBB-D417-23CA-7D8CAEDF2C15}"/>
              </a:ext>
            </a:extLst>
          </p:cNvPr>
          <p:cNvSpPr/>
          <p:nvPr/>
        </p:nvSpPr>
        <p:spPr>
          <a:xfrm>
            <a:off x="6543081" y="3538541"/>
            <a:ext cx="5648919" cy="2690949"/>
          </a:xfrm>
          <a:prstGeom prst="rect">
            <a:avLst/>
          </a:prstGeom>
          <a:solidFill>
            <a:srgbClr val="1CADE4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63A823-E7EE-12A2-E063-FE5D81805C81}"/>
              </a:ext>
            </a:extLst>
          </p:cNvPr>
          <p:cNvSpPr txBox="1"/>
          <p:nvPr/>
        </p:nvSpPr>
        <p:spPr>
          <a:xfrm>
            <a:off x="2967136" y="2964900"/>
            <a:ext cx="3497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When code is pushed to the prod branch, execute the following steps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16BE36-48BC-5E42-F3EE-18385E746CA5}"/>
              </a:ext>
            </a:extLst>
          </p:cNvPr>
          <p:cNvSpPr txBox="1"/>
          <p:nvPr/>
        </p:nvSpPr>
        <p:spPr>
          <a:xfrm>
            <a:off x="3045968" y="3757965"/>
            <a:ext cx="3497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…in an Ubuntu virtual machine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959DCF-4905-3C97-8067-B66BC60AF9FF}"/>
              </a:ext>
            </a:extLst>
          </p:cNvPr>
          <p:cNvSpPr txBox="1"/>
          <p:nvPr/>
        </p:nvSpPr>
        <p:spPr>
          <a:xfrm>
            <a:off x="3018767" y="4547028"/>
            <a:ext cx="3497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 the current date and time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ADAFBE-F810-3581-2CAA-A0676B78F69C}"/>
              </a:ext>
            </a:extLst>
          </p:cNvPr>
          <p:cNvSpPr txBox="1"/>
          <p:nvPr/>
        </p:nvSpPr>
        <p:spPr>
          <a:xfrm>
            <a:off x="2995129" y="5022735"/>
            <a:ext cx="3497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Check out the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repository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8C0DAD-2A89-CDC6-D618-4398FB8B64E5}"/>
              </a:ext>
            </a:extLst>
          </p:cNvPr>
          <p:cNvSpPr txBox="1"/>
          <p:nvPr/>
        </p:nvSpPr>
        <p:spPr>
          <a:xfrm rot="20892388">
            <a:off x="1533951" y="765300"/>
            <a:ext cx="1168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+mj-lt"/>
              </a:rPr>
              <a:t>BUILD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D567B1-EACC-EF87-36BA-E2E2F95AFF00}"/>
              </a:ext>
            </a:extLst>
          </p:cNvPr>
          <p:cNvSpPr txBox="1"/>
          <p:nvPr/>
        </p:nvSpPr>
        <p:spPr>
          <a:xfrm>
            <a:off x="525055" y="6253577"/>
            <a:ext cx="5967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“GitHub Action to extract metadata (tags, labels) from Git reference and GitHub events for Docker” (??) from Docker</a:t>
            </a:r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C163DE-39CB-93C9-E22A-3DCE40E392FA}"/>
              </a:ext>
            </a:extLst>
          </p:cNvPr>
          <p:cNvSpPr txBox="1"/>
          <p:nvPr/>
        </p:nvSpPr>
        <p:spPr>
          <a:xfrm>
            <a:off x="9900300" y="3301171"/>
            <a:ext cx="234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 in to docker hub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B59333-6C04-26C4-80D2-D7151B784A24}"/>
              </a:ext>
            </a:extLst>
          </p:cNvPr>
          <p:cNvSpPr txBox="1"/>
          <p:nvPr/>
        </p:nvSpPr>
        <p:spPr>
          <a:xfrm>
            <a:off x="8387767" y="5791912"/>
            <a:ext cx="3497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Build docker image and push to docker hub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019443-EB0F-2E40-E7F7-0E24837C2279}"/>
              </a:ext>
            </a:extLst>
          </p:cNvPr>
          <p:cNvSpPr txBox="1"/>
          <p:nvPr/>
        </p:nvSpPr>
        <p:spPr>
          <a:xfrm>
            <a:off x="5147743" y="1928567"/>
            <a:ext cx="3497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See this for an up-to-date template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84407FAC-76FA-5EEA-9AD4-D18E79DE9441}"/>
              </a:ext>
            </a:extLst>
          </p:cNvPr>
          <p:cNvSpPr/>
          <p:nvPr/>
        </p:nvSpPr>
        <p:spPr>
          <a:xfrm rot="7682492">
            <a:off x="5030450" y="2162201"/>
            <a:ext cx="234583" cy="1650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0903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5234F-593A-0044-862F-B36FFB9B4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95C6E14-9D71-3E63-1051-FEBD6F0938BA}"/>
              </a:ext>
            </a:extLst>
          </p:cNvPr>
          <p:cNvSpPr txBox="1"/>
          <p:nvPr/>
        </p:nvSpPr>
        <p:spPr>
          <a:xfrm>
            <a:off x="624813" y="1749361"/>
            <a:ext cx="10394769" cy="4760278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Deploy Docker Image to Server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 err="1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workflow_run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616E88"/>
                </a:solidFill>
                <a:effectLst/>
                <a:latin typeface="Menlo" panose="020B0609030804020204" pitchFamily="49" charset="0"/>
              </a:rPr>
              <a:t># This GitHub Action depends on another, which package up docker and pushes it to a docker repo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workflows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["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Build and Push Docker Image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"]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types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completed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br>
              <a:rPr lang="en-US" sz="1200" b="0" dirty="0">
                <a:solidFill>
                  <a:srgbClr val="D8DEE9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jobs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deploy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runs-on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ubuntu-latest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616E88"/>
                </a:solidFill>
                <a:effectLst/>
                <a:latin typeface="Menlo" panose="020B0609030804020204" pitchFamily="49" charset="0"/>
              </a:rPr>
              <a:t># If the docker build went ok and the image was pushed to the docker repo, then deploy it to the server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github.event.workflow_run.conclusion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== 'success' }}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steps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Deploy to Linux server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uses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appleboy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/ssh-action@v1.0.3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host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secrets.SERVER_HOST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username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secrets.SERVER_USER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key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secrets.SERVER_SSH_KEY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FBCBB"/>
                </a:solidFill>
                <a:effectLst/>
                <a:latin typeface="Menlo" panose="020B0609030804020204" pitchFamily="49" charset="0"/>
              </a:rPr>
              <a:t>script</a:t>
            </a:r>
            <a:r>
              <a:rPr lang="en-US" sz="1200" b="0" dirty="0">
                <a:solidFill>
                  <a:srgbClr val="ECEFF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81A1C1"/>
                </a:solidFill>
                <a:effectLst/>
                <a:latin typeface="Menlo" panose="020B0609030804020204" pitchFamily="49" charset="0"/>
              </a:rPr>
              <a:t>|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docker pull 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vars.DOCKER_USERNAME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}}/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mleng_sayhi:latest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docker stop 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vars.DOCKER_USERNAME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}}/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mleng_sayhi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|| true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docker rm 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vars.DOCKER_USERNAME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}}/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mleng_sayhi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|| true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docker run -d --name 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vars.DOCKER_USERNAME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}}/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mleng_sayhi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A3BE8C"/>
                </a:solidFill>
                <a:latin typeface="Menlo" panose="020B0609030804020204" pitchFamily="49" charset="0"/>
              </a:rPr>
              <a:t>	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-v /opt/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assignment_outputs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:/app/data ${{ 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vars.DOCKER_USERNAME</a:t>
            </a:r>
            <a:r>
              <a:rPr lang="en-US" sz="1200" b="0" dirty="0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 }}/</a:t>
            </a:r>
            <a:r>
              <a:rPr lang="en-US" sz="1200" b="0" dirty="0" err="1">
                <a:solidFill>
                  <a:srgbClr val="A3BE8C"/>
                </a:solidFill>
                <a:effectLst/>
                <a:latin typeface="Menlo" panose="020B0609030804020204" pitchFamily="49" charset="0"/>
              </a:rPr>
              <a:t>mleng_sayhi:latest</a:t>
            </a:r>
            <a:endParaRPr lang="en-US" sz="1200" b="0" dirty="0">
              <a:solidFill>
                <a:srgbClr val="D8DEE9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85896C-2729-F779-8FDA-594C86B41554}"/>
              </a:ext>
            </a:extLst>
          </p:cNvPr>
          <p:cNvSpPr/>
          <p:nvPr/>
        </p:nvSpPr>
        <p:spPr>
          <a:xfrm>
            <a:off x="575893" y="4274823"/>
            <a:ext cx="11616106" cy="2234815"/>
          </a:xfrm>
          <a:prstGeom prst="rect">
            <a:avLst/>
          </a:prstGeom>
          <a:solidFill>
            <a:srgbClr val="FFFF00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2EAEB3-2068-0B23-F233-CA16C1FE8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docker to a remote machine via </a:t>
            </a:r>
            <a:r>
              <a:rPr lang="en-US" dirty="0" err="1"/>
              <a:t>github</a:t>
            </a:r>
            <a:r>
              <a:rPr lang="en-US" dirty="0"/>
              <a:t> actions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D1F173-8322-9028-3855-1B47DC43B7D0}"/>
              </a:ext>
            </a:extLst>
          </p:cNvPr>
          <p:cNvSpPr/>
          <p:nvPr/>
        </p:nvSpPr>
        <p:spPr>
          <a:xfrm>
            <a:off x="624812" y="3206848"/>
            <a:ext cx="11567187" cy="926240"/>
          </a:xfrm>
          <a:prstGeom prst="rect">
            <a:avLst/>
          </a:prstGeom>
          <a:solidFill>
            <a:srgbClr val="1CADE4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C4E50A-2ED7-A40F-EF37-31CD4C307A21}"/>
              </a:ext>
            </a:extLst>
          </p:cNvPr>
          <p:cNvSpPr/>
          <p:nvPr/>
        </p:nvSpPr>
        <p:spPr>
          <a:xfrm>
            <a:off x="575894" y="2065225"/>
            <a:ext cx="11616106" cy="1110252"/>
          </a:xfrm>
          <a:prstGeom prst="rect">
            <a:avLst/>
          </a:prstGeom>
          <a:solidFill>
            <a:srgbClr val="FFFF00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C06C38-FCB7-5C31-85DA-8E33B87656A2}"/>
              </a:ext>
            </a:extLst>
          </p:cNvPr>
          <p:cNvSpPr txBox="1"/>
          <p:nvPr/>
        </p:nvSpPr>
        <p:spPr>
          <a:xfrm>
            <a:off x="7091080" y="4884398"/>
            <a:ext cx="349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ssh into the remote server, 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update the docker image, 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 the previous one, 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remove the previous one 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 run the latest</a:t>
            </a:r>
          </a:p>
        </p:txBody>
      </p:sp>
    </p:spTree>
    <p:extLst>
      <p:ext uri="{BB962C8B-B14F-4D97-AF65-F5344CB8AC3E}">
        <p14:creationId xmlns:p14="http://schemas.microsoft.com/office/powerpoint/2010/main" val="6382638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60C9C-C9F3-BA66-F7FB-A2290ECE4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5CF38-7CBF-97C6-017D-84B934554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docker to a remote machine via </a:t>
            </a:r>
            <a:r>
              <a:rPr lang="en-US" dirty="0" err="1"/>
              <a:t>github</a:t>
            </a:r>
            <a:r>
              <a:rPr lang="en-US" dirty="0"/>
              <a:t> actions</a:t>
            </a:r>
          </a:p>
        </p:txBody>
      </p:sp>
    </p:spTree>
    <p:extLst>
      <p:ext uri="{BB962C8B-B14F-4D97-AF65-F5344CB8AC3E}">
        <p14:creationId xmlns:p14="http://schemas.microsoft.com/office/powerpoint/2010/main" val="576391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27A17-55A8-A889-FC18-6CBCDDF09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and abusing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7966A-464E-4CEB-29B6-305DE2C01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Docker is based on a set of </a:t>
            </a:r>
            <a:r>
              <a:rPr lang="en-US" dirty="0" err="1"/>
              <a:t>linux</a:t>
            </a:r>
            <a:r>
              <a:rPr lang="en-US" dirty="0"/>
              <a:t> technologies which allow the operating system to isolate processes and make them believe they are the only ones running.</a:t>
            </a:r>
          </a:p>
          <a:p>
            <a:pPr lvl="1"/>
            <a:r>
              <a:rPr lang="en-US" dirty="0"/>
              <a:t>Compare this with normal </a:t>
            </a:r>
            <a:r>
              <a:rPr lang="en-US" dirty="0" err="1"/>
              <a:t>linux</a:t>
            </a:r>
            <a:r>
              <a:rPr lang="en-US" dirty="0"/>
              <a:t> accounts where you can see that there are other user on </a:t>
            </a:r>
            <a:r>
              <a:rPr lang="en-US" b="0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/home</a:t>
            </a:r>
            <a:r>
              <a:rPr lang="en-US" dirty="0"/>
              <a:t> and other processes running via </a:t>
            </a:r>
            <a:r>
              <a:rPr lang="en-US" b="0" dirty="0" err="1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ps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84D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684D99"/>
                </a:solidFill>
                <a:effectLst/>
                <a:latin typeface="Consolas" panose="020B0609020204030204" pitchFamily="49" charset="0"/>
              </a:rPr>
              <a:t>ef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1" dirty="0"/>
              <a:t>When we run Docker on Windows or Mac, </a:t>
            </a:r>
            <a:r>
              <a:rPr lang="en-US" b="1" dirty="0" err="1"/>
              <a:t>linux</a:t>
            </a:r>
            <a:r>
              <a:rPr lang="en-US" b="1" dirty="0"/>
              <a:t> is being virtualized first, then docker is being run inside it!</a:t>
            </a:r>
          </a:p>
          <a:p>
            <a:pPr lvl="1"/>
            <a:endParaRPr lang="en-US" dirty="0"/>
          </a:p>
          <a:p>
            <a:r>
              <a:rPr lang="en-US" dirty="0"/>
              <a:t>Docker environment </a:t>
            </a:r>
            <a:r>
              <a:rPr lang="en-US" b="1" dirty="0"/>
              <a:t>should be set up entirely via </a:t>
            </a:r>
            <a:r>
              <a:rPr lang="en-US" b="1" dirty="0" err="1"/>
              <a:t>Dockerfile</a:t>
            </a:r>
            <a:r>
              <a:rPr lang="en-US" dirty="0"/>
              <a:t>. Do NOT execute commands on the shell to update the environment. That defeats the purpose of docker. I have seen this in online tutorials</a:t>
            </a:r>
          </a:p>
          <a:p>
            <a:pPr lvl="1"/>
            <a:r>
              <a:rPr lang="en-US" dirty="0"/>
              <a:t>But you can enter the shell, as if you were ssh into a remote machine: </a:t>
            </a:r>
            <a:r>
              <a:rPr lang="en-US" b="0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exec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84D99"/>
                </a:solidFill>
                <a:effectLst/>
                <a:latin typeface="Consolas" panose="020B0609020204030204" pitchFamily="49" charset="0"/>
              </a:rPr>
              <a:t>-it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container_name</a:t>
            </a:r>
            <a:r>
              <a:rPr lang="en-US" b="0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sh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93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BE4A2-B369-E243-AC44-BC180708B9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On to </a:t>
            </a:r>
            <a:r>
              <a:rPr lang="en-US" dirty="0" err="1"/>
              <a:t>kubernetes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BB03AB-38E0-9F93-30F5-5D823F0910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Run docker across a cluster</a:t>
            </a:r>
          </a:p>
        </p:txBody>
      </p:sp>
    </p:spTree>
    <p:extLst>
      <p:ext uri="{BB962C8B-B14F-4D97-AF65-F5344CB8AC3E}">
        <p14:creationId xmlns:p14="http://schemas.microsoft.com/office/powerpoint/2010/main" val="2848600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ED3EE-5B95-D83E-325F-8733DC6EB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Since we have a couple of minutes</a:t>
            </a:r>
            <a:br>
              <a:rPr lang="en-US" dirty="0"/>
            </a:br>
            <a:r>
              <a:rPr lang="en-US" dirty="0"/>
              <a:t>Please download, install and test spark (the big data env)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6395C-3DDB-A8A2-D020-6AD044057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Open Docker Desktop (and keep an eye on it) and the terminal app</a:t>
            </a:r>
          </a:p>
          <a:p>
            <a:r>
              <a:rPr lang="en-US" dirty="0"/>
              <a:t>Run </a:t>
            </a:r>
            <a:r>
              <a:rPr lang="en-US" b="0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images</a:t>
            </a:r>
            <a:r>
              <a:rPr lang="en-US" dirty="0"/>
              <a:t> and </a:t>
            </a:r>
            <a:r>
              <a:rPr lang="en-US" b="0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ps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84D99"/>
                </a:solidFill>
                <a:effectLst/>
                <a:latin typeface="Consolas" panose="020B0609020204030204" pitchFamily="49" charset="0"/>
              </a:rPr>
              <a:t>–all </a:t>
            </a:r>
            <a:r>
              <a:rPr lang="en-US" dirty="0"/>
              <a:t>to make sure nothing is running</a:t>
            </a:r>
          </a:p>
          <a:p>
            <a:r>
              <a:rPr lang="en-US" dirty="0"/>
              <a:t>Run </a:t>
            </a:r>
            <a:r>
              <a:rPr lang="en-US" b="0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en-US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 pull spark </a:t>
            </a:r>
            <a:r>
              <a:rPr lang="en-US" dirty="0"/>
              <a:t>and </a:t>
            </a:r>
            <a:r>
              <a:rPr lang="en-US" b="0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en-US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 run </a:t>
            </a:r>
            <a:r>
              <a:rPr lang="en-US" b="0" dirty="0">
                <a:solidFill>
                  <a:srgbClr val="684D99"/>
                </a:solidFill>
                <a:effectLst/>
                <a:latin typeface="Consolas" panose="020B0609020204030204" pitchFamily="49" charset="0"/>
              </a:rPr>
              <a:t>-it</a:t>
            </a:r>
            <a:r>
              <a:rPr lang="en-US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 spark /opt/spark/bin/spark-shell </a:t>
            </a:r>
            <a:r>
              <a:rPr lang="en-US" dirty="0"/>
              <a:t>to run spark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dirty="0"/>
              <a:t>actually, you can skip </a:t>
            </a:r>
            <a:r>
              <a:rPr lang="en-US" b="0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en-US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 pull </a:t>
            </a:r>
          </a:p>
          <a:p>
            <a:r>
              <a:rPr lang="en-US" dirty="0"/>
              <a:t>Run </a:t>
            </a:r>
            <a:r>
              <a:rPr lang="en-US" b="0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images</a:t>
            </a:r>
            <a:r>
              <a:rPr lang="en-US" dirty="0"/>
              <a:t> and </a:t>
            </a:r>
            <a:r>
              <a:rPr lang="en-US" b="0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ps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84D99"/>
                </a:solidFill>
                <a:effectLst/>
                <a:latin typeface="Consolas" panose="020B0609020204030204" pitchFamily="49" charset="0"/>
              </a:rPr>
              <a:t>–all </a:t>
            </a:r>
            <a:r>
              <a:rPr lang="en-US" dirty="0"/>
              <a:t>to see what </a:t>
            </a:r>
            <a:br>
              <a:rPr lang="en-US" dirty="0"/>
            </a:br>
            <a:r>
              <a:rPr lang="en-US" dirty="0"/>
              <a:t>you downloaded and ran</a:t>
            </a:r>
          </a:p>
          <a:p>
            <a:r>
              <a:rPr lang="en-US" dirty="0"/>
              <a:t>How does this compare to:</a:t>
            </a:r>
            <a:br>
              <a:rPr lang="en-US" dirty="0"/>
            </a:br>
            <a:r>
              <a:rPr lang="en-US" dirty="0"/>
              <a:t>           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https://phoenixnap.com/kb/install-spark-on-ubuntu</a:t>
            </a:r>
          </a:p>
          <a:p>
            <a:endParaRPr lang="en-US" dirty="0"/>
          </a:p>
          <a:p>
            <a:endParaRPr lang="en-US" dirty="0"/>
          </a:p>
          <a:p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19F885-DA69-4029-AA42-8B6D187FE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279" y="3625890"/>
            <a:ext cx="3974883" cy="269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536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03C78-B378-241D-D8FA-6688339D6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Separate app’s business logic from scaling concerns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2C125F-0FDD-5CDB-9E81-DEA423AD393E}"/>
              </a:ext>
            </a:extLst>
          </p:cNvPr>
          <p:cNvSpPr txBox="1"/>
          <p:nvPr/>
        </p:nvSpPr>
        <p:spPr>
          <a:xfrm>
            <a:off x="575894" y="1976720"/>
            <a:ext cx="390151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Provide a /status route which shows status and 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Provide a /score route which returns a label: optimistic/pessimistic/neutral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/score should accept a list of news headlines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As client volume increases, app must scale to handle higher traffic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If an empty list is provided as an argument to /score, an empty list must be returned as the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As volume decreases, fewer or cheaper resources should be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App must keep logs for 30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Operations team must be provided with resource monitors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If the app crashes, it must be restarted</a:t>
            </a:r>
          </a:p>
        </p:txBody>
      </p:sp>
    </p:spTree>
    <p:extLst>
      <p:ext uri="{BB962C8B-B14F-4D97-AF65-F5344CB8AC3E}">
        <p14:creationId xmlns:p14="http://schemas.microsoft.com/office/powerpoint/2010/main" val="24103489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484BF-DAC7-01C8-C09C-179330CE9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6EF8C-0A73-56E6-26E1-B687D884E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Separate app’s business logic from scaling concerns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A9ED2C-7871-FD1A-64A3-3EE766CB2BC5}"/>
              </a:ext>
            </a:extLst>
          </p:cNvPr>
          <p:cNvSpPr txBox="1"/>
          <p:nvPr/>
        </p:nvSpPr>
        <p:spPr>
          <a:xfrm>
            <a:off x="575894" y="1976720"/>
            <a:ext cx="390151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</a:rPr>
              <a:t>Provide a /status route which shows status and 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</a:rPr>
              <a:t>Provide a /score route which returns a label: optimistic/pessimistic/neutral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</a:rPr>
              <a:t>/score should accept a list of news headlines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As client volume increases, app must scale to handle higher traffic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</a:rPr>
              <a:t>If an empty list is provided as an argument to /score, an empty list must be returned as the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As volume decreases, fewer or cheaper resources should be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App must keep logs for 30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Operations team must be provided with resource monitors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If the app crashes, it must be restarted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1D49D8-0D5C-32B4-30A7-8EE0349520C6}"/>
              </a:ext>
            </a:extLst>
          </p:cNvPr>
          <p:cNvSpPr txBox="1"/>
          <p:nvPr/>
        </p:nvSpPr>
        <p:spPr>
          <a:xfrm>
            <a:off x="4477407" y="1976720"/>
            <a:ext cx="390151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Provide a /status route which shows status and 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Provide a /score route which returns a label: optimistic/pessimistic/neutral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/score should accept a list of news headlines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</a:rPr>
              <a:t>As client volume increases, app must scale to handle higher traffic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If an empty list is provided as an argument to /score, an empty list must be returned as the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</a:rPr>
              <a:t>As volume decreases, fewer or cheaper resources should be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App must keep logs for 30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</a:rPr>
              <a:t>Operations team must be provided with resource monitors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</a:rPr>
              <a:t>If the app crashes, it must be restarted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49CFA6-2257-A5B5-28D2-2D14749A4A25}"/>
              </a:ext>
            </a:extLst>
          </p:cNvPr>
          <p:cNvSpPr txBox="1"/>
          <p:nvPr/>
        </p:nvSpPr>
        <p:spPr>
          <a:xfrm>
            <a:off x="8209031" y="1968837"/>
            <a:ext cx="390151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Provide a /status route which shows status and 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Provide a /score route which returns a label: optimistic/pessimistic/neutral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/score should accept a list of news headlines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As client volume increases, app must scale to handle higher traffic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If an empty list is provided as an argument to /score, an empty list must be returned as the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As volume decreases, fewer or cheaper resources should be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</a:rPr>
              <a:t>App must keep logs for 30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Operations team must be provided with resource monitors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If the app crashes, it must be restarted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D74E49-E449-749B-8B67-FE2724E6998F}"/>
              </a:ext>
            </a:extLst>
          </p:cNvPr>
          <p:cNvSpPr txBox="1"/>
          <p:nvPr/>
        </p:nvSpPr>
        <p:spPr>
          <a:xfrm>
            <a:off x="1521373" y="6328878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Business logic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4C68FD-1BD8-8FDE-569B-116C1FCAFF89}"/>
              </a:ext>
            </a:extLst>
          </p:cNvPr>
          <p:cNvSpPr txBox="1"/>
          <p:nvPr/>
        </p:nvSpPr>
        <p:spPr>
          <a:xfrm>
            <a:off x="5749162" y="6328878"/>
            <a:ext cx="1370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logic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3CE9CD-94F2-8109-7C15-4D410A13D5D5}"/>
              </a:ext>
            </a:extLst>
          </p:cNvPr>
          <p:cNvSpPr txBox="1"/>
          <p:nvPr/>
        </p:nvSpPr>
        <p:spPr>
          <a:xfrm>
            <a:off x="9172904" y="6328878"/>
            <a:ext cx="2258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retention logic…</a:t>
            </a:r>
          </a:p>
        </p:txBody>
      </p:sp>
    </p:spTree>
    <p:extLst>
      <p:ext uri="{BB962C8B-B14F-4D97-AF65-F5344CB8AC3E}">
        <p14:creationId xmlns:p14="http://schemas.microsoft.com/office/powerpoint/2010/main" val="14252235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A880A-7C6D-3221-B684-1123F232A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beyond individual machines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BBF56-0E31-0C0E-2DB5-EF2ADCF537F9}"/>
              </a:ext>
            </a:extLst>
          </p:cNvPr>
          <p:cNvSpPr txBox="1"/>
          <p:nvPr/>
        </p:nvSpPr>
        <p:spPr>
          <a:xfrm>
            <a:off x="1757856" y="2278116"/>
            <a:ext cx="80930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Acquire machines (physical or virtual), name them, create user accounts,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 operating systems on them (manually or using terraform)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 necessary software dependencies (python, </a:t>
            </a:r>
            <a:r>
              <a:rPr lang="en-US" dirty="0" err="1"/>
              <a:t>fastpi</a:t>
            </a:r>
            <a:r>
              <a:rPr lang="en-US" dirty="0"/>
              <a:t>, etc.) and keep it up to date (manually or via ansible/chef/puppet)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up networking so they can all communicate with each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ML code on machines with GPUs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Designate one machine as the load balancer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D92E17-B8D5-8100-4CAA-8AE6EBFFCE17}"/>
              </a:ext>
            </a:extLst>
          </p:cNvPr>
          <p:cNvSpPr/>
          <p:nvPr/>
        </p:nvSpPr>
        <p:spPr>
          <a:xfrm>
            <a:off x="1631731" y="2271292"/>
            <a:ext cx="362607" cy="3665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Server with solid fill">
            <a:extLst>
              <a:ext uri="{FF2B5EF4-FFF2-40B4-BE49-F238E27FC236}">
                <a16:creationId xmlns:a16="http://schemas.microsoft.com/office/drawing/2014/main" id="{153F7292-9B33-997E-B581-C75EE7DB6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3262" y="2307114"/>
            <a:ext cx="331076" cy="331076"/>
          </a:xfrm>
          <a:prstGeom prst="rect">
            <a:avLst/>
          </a:prstGeom>
        </p:spPr>
      </p:pic>
      <p:pic>
        <p:nvPicPr>
          <p:cNvPr id="7" name="Graphic 6" descr="Download from cloud with solid fill">
            <a:extLst>
              <a:ext uri="{FF2B5EF4-FFF2-40B4-BE49-F238E27FC236}">
                <a16:creationId xmlns:a16="http://schemas.microsoft.com/office/drawing/2014/main" id="{24AC2147-779D-6212-103F-A7C5C632C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3262" y="2876522"/>
            <a:ext cx="331076" cy="331076"/>
          </a:xfrm>
          <a:prstGeom prst="rect">
            <a:avLst/>
          </a:prstGeom>
        </p:spPr>
      </p:pic>
      <p:pic>
        <p:nvPicPr>
          <p:cNvPr id="9" name="Graphic 8" descr="Syncing cloud with solid fill">
            <a:extLst>
              <a:ext uri="{FF2B5EF4-FFF2-40B4-BE49-F238E27FC236}">
                <a16:creationId xmlns:a16="http://schemas.microsoft.com/office/drawing/2014/main" id="{3E8ACCCA-C585-8DE6-264A-158F6B7A89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81929" y="3445931"/>
            <a:ext cx="331076" cy="331076"/>
          </a:xfrm>
          <a:prstGeom prst="rect">
            <a:avLst/>
          </a:prstGeom>
        </p:spPr>
      </p:pic>
      <p:pic>
        <p:nvPicPr>
          <p:cNvPr id="11" name="Graphic 10" descr="Cycle with people with solid fill">
            <a:extLst>
              <a:ext uri="{FF2B5EF4-FFF2-40B4-BE49-F238E27FC236}">
                <a16:creationId xmlns:a16="http://schemas.microsoft.com/office/drawing/2014/main" id="{DFD293DB-FFF8-D39E-5F8A-043ECB7A9E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63262" y="4209875"/>
            <a:ext cx="331076" cy="331076"/>
          </a:xfrm>
          <a:prstGeom prst="rect">
            <a:avLst/>
          </a:prstGeom>
        </p:spPr>
      </p:pic>
      <p:pic>
        <p:nvPicPr>
          <p:cNvPr id="13" name="Graphic 12" descr="Credit card with solid fill">
            <a:extLst>
              <a:ext uri="{FF2B5EF4-FFF2-40B4-BE49-F238E27FC236}">
                <a16:creationId xmlns:a16="http://schemas.microsoft.com/office/drawing/2014/main" id="{819E5D5D-8491-54DD-5892-44E7A7CDF2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63262" y="4779284"/>
            <a:ext cx="331076" cy="331076"/>
          </a:xfrm>
          <a:prstGeom prst="rect">
            <a:avLst/>
          </a:prstGeom>
        </p:spPr>
      </p:pic>
      <p:pic>
        <p:nvPicPr>
          <p:cNvPr id="15" name="Graphic 14" descr="Wireless router with solid fill">
            <a:extLst>
              <a:ext uri="{FF2B5EF4-FFF2-40B4-BE49-F238E27FC236}">
                <a16:creationId xmlns:a16="http://schemas.microsoft.com/office/drawing/2014/main" id="{D5F98904-83B5-F932-F2F4-96B57E284E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81929" y="5377690"/>
            <a:ext cx="331076" cy="33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52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4F277-F8CD-D0EE-5A95-95B5FD28E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7E992-E353-5A98-C9D8-7C7683912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cluster is the machine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E2475-AF57-0EE4-8327-6F8C69A08CDD}"/>
              </a:ext>
            </a:extLst>
          </p:cNvPr>
          <p:cNvSpPr txBox="1"/>
          <p:nvPr/>
        </p:nvSpPr>
        <p:spPr>
          <a:xfrm>
            <a:off x="1757856" y="2278116"/>
            <a:ext cx="70629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up a cluster (simulated, on-prem or on the cloud)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Package your code in a docker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Deploy that image to a Kubernetes cluster, while adding constraints (must have a GPU, min X amount of ram and Y mount of disk)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manage the whole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6839BB-6AA5-AEC2-1941-105AB0F1D729}"/>
              </a:ext>
            </a:extLst>
          </p:cNvPr>
          <p:cNvSpPr/>
          <p:nvPr/>
        </p:nvSpPr>
        <p:spPr>
          <a:xfrm>
            <a:off x="1631731" y="2271292"/>
            <a:ext cx="362607" cy="3665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Syncing cloud with solid fill">
            <a:extLst>
              <a:ext uri="{FF2B5EF4-FFF2-40B4-BE49-F238E27FC236}">
                <a16:creationId xmlns:a16="http://schemas.microsoft.com/office/drawing/2014/main" id="{2908986A-B87B-3D98-B67F-236C289F2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1929" y="3445931"/>
            <a:ext cx="331076" cy="331076"/>
          </a:xfrm>
          <a:prstGeom prst="rect">
            <a:avLst/>
          </a:prstGeom>
        </p:spPr>
      </p:pic>
      <p:pic>
        <p:nvPicPr>
          <p:cNvPr id="11" name="Graphic 10" descr="Cycle with people with solid fill">
            <a:extLst>
              <a:ext uri="{FF2B5EF4-FFF2-40B4-BE49-F238E27FC236}">
                <a16:creationId xmlns:a16="http://schemas.microsoft.com/office/drawing/2014/main" id="{2FEE88EA-DBF5-D532-E103-1D350671BF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1929" y="2288439"/>
            <a:ext cx="331076" cy="331076"/>
          </a:xfrm>
          <a:prstGeom prst="rect">
            <a:avLst/>
          </a:prstGeom>
        </p:spPr>
      </p:pic>
      <p:pic>
        <p:nvPicPr>
          <p:cNvPr id="6" name="Graphic 5" descr="Upload with solid fill">
            <a:extLst>
              <a:ext uri="{FF2B5EF4-FFF2-40B4-BE49-F238E27FC236}">
                <a16:creationId xmlns:a16="http://schemas.microsoft.com/office/drawing/2014/main" id="{E1F73001-89B4-31C9-0C5D-3257623617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39189" y="2856767"/>
            <a:ext cx="331076" cy="331076"/>
          </a:xfrm>
          <a:prstGeom prst="rect">
            <a:avLst/>
          </a:prstGeom>
        </p:spPr>
      </p:pic>
      <p:pic>
        <p:nvPicPr>
          <p:cNvPr id="10" name="Graphic 9" descr="Cloud Computing with solid fill">
            <a:extLst>
              <a:ext uri="{FF2B5EF4-FFF2-40B4-BE49-F238E27FC236}">
                <a16:creationId xmlns:a16="http://schemas.microsoft.com/office/drawing/2014/main" id="{5CA721C7-D156-6A63-0DBE-D210511089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39188" y="4238486"/>
            <a:ext cx="331077" cy="33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258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F73D1-AA81-5672-F621-182F605B2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context: Beowulf, Borg and lots of small machines</a:t>
            </a:r>
          </a:p>
        </p:txBody>
      </p:sp>
      <p:pic>
        <p:nvPicPr>
          <p:cNvPr id="4" name="Graphic 3" descr="Computer with solid fill">
            <a:extLst>
              <a:ext uri="{FF2B5EF4-FFF2-40B4-BE49-F238E27FC236}">
                <a16:creationId xmlns:a16="http://schemas.microsoft.com/office/drawing/2014/main" id="{1C7FED02-E49E-93CA-5A31-78569A121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8441" y="1308819"/>
            <a:ext cx="3323344" cy="332334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9A8921F-2AE4-C7BF-CF8D-334825EC7D65}"/>
              </a:ext>
            </a:extLst>
          </p:cNvPr>
          <p:cNvSpPr txBox="1"/>
          <p:nvPr/>
        </p:nvSpPr>
        <p:spPr>
          <a:xfrm>
            <a:off x="696037" y="4177307"/>
            <a:ext cx="44286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Until the early 2000s, “serious” companies bought powerful, “million dollar” machines. These machines had very expensive support contracts.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F5F0661-8F8D-0F4F-97A5-D06BC4D1B343}"/>
              </a:ext>
            </a:extLst>
          </p:cNvPr>
          <p:cNvSpPr txBox="1"/>
          <p:nvPr/>
        </p:nvSpPr>
        <p:spPr>
          <a:xfrm>
            <a:off x="5671080" y="4110483"/>
            <a:ext cx="57320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However, there was a sub-culture of using lots of commodity machines. Individual machines were expected to break and cluster software accounted for it.</a:t>
            </a:r>
          </a:p>
          <a:p>
            <a:endParaRPr lang="en-US" dirty="0"/>
          </a:p>
          <a:p>
            <a:r>
              <a:rPr lang="en-US" dirty="0"/>
              <a:t>In the 90s, ”Beowulf” cluster software allowed even hobbyists to access large amount of compute.</a:t>
            </a:r>
          </a:p>
          <a:p>
            <a:r>
              <a:rPr lang="en-US" dirty="0"/>
              <a:t>Google popularized this technique in the industry. They created “Borg” which became Kubernetes.</a:t>
            </a:r>
          </a:p>
        </p:txBody>
      </p:sp>
      <p:pic>
        <p:nvPicPr>
          <p:cNvPr id="56" name="Graphic 55" descr="Crown with solid fill">
            <a:extLst>
              <a:ext uri="{FF2B5EF4-FFF2-40B4-BE49-F238E27FC236}">
                <a16:creationId xmlns:a16="http://schemas.microsoft.com/office/drawing/2014/main" id="{44CEE5F8-6F1A-CFC6-9E3B-7758C87A46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68204" y="1181839"/>
            <a:ext cx="914400" cy="914400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A6AD9155-9B25-D070-C75A-FAAF483623E3}"/>
              </a:ext>
            </a:extLst>
          </p:cNvPr>
          <p:cNvGrpSpPr/>
          <p:nvPr/>
        </p:nvGrpSpPr>
        <p:grpSpPr>
          <a:xfrm>
            <a:off x="5644332" y="1936665"/>
            <a:ext cx="4837099" cy="2177145"/>
            <a:chOff x="5655273" y="2167186"/>
            <a:chExt cx="4837099" cy="2177145"/>
          </a:xfrm>
        </p:grpSpPr>
        <p:pic>
          <p:nvPicPr>
            <p:cNvPr id="5" name="Graphic 4" descr="Computer with solid fill">
              <a:extLst>
                <a:ext uri="{FF2B5EF4-FFF2-40B4-BE49-F238E27FC236}">
                  <a16:creationId xmlns:a16="http://schemas.microsoft.com/office/drawing/2014/main" id="{47B90DAE-7C48-702C-0A0F-1AF27CBC1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55273" y="2167186"/>
              <a:ext cx="435429" cy="435429"/>
            </a:xfrm>
            <a:prstGeom prst="rect">
              <a:avLst/>
            </a:prstGeom>
          </p:spPr>
        </p:pic>
        <p:pic>
          <p:nvPicPr>
            <p:cNvPr id="6" name="Graphic 5" descr="Computer with solid fill">
              <a:extLst>
                <a:ext uri="{FF2B5EF4-FFF2-40B4-BE49-F238E27FC236}">
                  <a16:creationId xmlns:a16="http://schemas.microsoft.com/office/drawing/2014/main" id="{9050173A-33E1-877A-0DA6-D0E874989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84083" y="2167186"/>
              <a:ext cx="435429" cy="435429"/>
            </a:xfrm>
            <a:prstGeom prst="rect">
              <a:avLst/>
            </a:prstGeom>
          </p:spPr>
        </p:pic>
        <p:pic>
          <p:nvPicPr>
            <p:cNvPr id="7" name="Graphic 6" descr="Computer with solid fill">
              <a:extLst>
                <a:ext uri="{FF2B5EF4-FFF2-40B4-BE49-F238E27FC236}">
                  <a16:creationId xmlns:a16="http://schemas.microsoft.com/office/drawing/2014/main" id="{C0C4DF44-872F-B022-A0DF-D206D4BD1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12893" y="2167186"/>
              <a:ext cx="435429" cy="435429"/>
            </a:xfrm>
            <a:prstGeom prst="rect">
              <a:avLst/>
            </a:prstGeom>
          </p:spPr>
        </p:pic>
        <p:pic>
          <p:nvPicPr>
            <p:cNvPr id="8" name="Graphic 7" descr="Computer with solid fill">
              <a:extLst>
                <a:ext uri="{FF2B5EF4-FFF2-40B4-BE49-F238E27FC236}">
                  <a16:creationId xmlns:a16="http://schemas.microsoft.com/office/drawing/2014/main" id="{E7A7CD05-E6E6-F07B-104C-F97AE8760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41703" y="2167186"/>
              <a:ext cx="435429" cy="435429"/>
            </a:xfrm>
            <a:prstGeom prst="rect">
              <a:avLst/>
            </a:prstGeom>
          </p:spPr>
        </p:pic>
        <p:pic>
          <p:nvPicPr>
            <p:cNvPr id="9" name="Graphic 8" descr="Computer with solid fill">
              <a:extLst>
                <a:ext uri="{FF2B5EF4-FFF2-40B4-BE49-F238E27FC236}">
                  <a16:creationId xmlns:a16="http://schemas.microsoft.com/office/drawing/2014/main" id="{1337D1E1-0812-516E-BE03-44B2114B3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70513" y="2167186"/>
              <a:ext cx="435429" cy="435429"/>
            </a:xfrm>
            <a:prstGeom prst="rect">
              <a:avLst/>
            </a:prstGeom>
          </p:spPr>
        </p:pic>
        <p:pic>
          <p:nvPicPr>
            <p:cNvPr id="10" name="Graphic 9" descr="Computer with solid fill">
              <a:extLst>
                <a:ext uri="{FF2B5EF4-FFF2-40B4-BE49-F238E27FC236}">
                  <a16:creationId xmlns:a16="http://schemas.microsoft.com/office/drawing/2014/main" id="{2C05F2A6-0762-5762-79B2-B1C5840B8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99323" y="2167186"/>
              <a:ext cx="435429" cy="435429"/>
            </a:xfrm>
            <a:prstGeom prst="rect">
              <a:avLst/>
            </a:prstGeom>
          </p:spPr>
        </p:pic>
        <p:pic>
          <p:nvPicPr>
            <p:cNvPr id="11" name="Graphic 10" descr="Computer with solid fill">
              <a:extLst>
                <a:ext uri="{FF2B5EF4-FFF2-40B4-BE49-F238E27FC236}">
                  <a16:creationId xmlns:a16="http://schemas.microsoft.com/office/drawing/2014/main" id="{2661DCCF-C597-B09F-A068-2562EFE24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28133" y="2167186"/>
              <a:ext cx="435429" cy="435429"/>
            </a:xfrm>
            <a:prstGeom prst="rect">
              <a:avLst/>
            </a:prstGeom>
          </p:spPr>
        </p:pic>
        <p:pic>
          <p:nvPicPr>
            <p:cNvPr id="12" name="Graphic 11" descr="Computer with solid fill">
              <a:extLst>
                <a:ext uri="{FF2B5EF4-FFF2-40B4-BE49-F238E27FC236}">
                  <a16:creationId xmlns:a16="http://schemas.microsoft.com/office/drawing/2014/main" id="{2C63ED96-EF9B-D8E7-0BA8-D23946590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6943" y="2167186"/>
              <a:ext cx="435429" cy="435429"/>
            </a:xfrm>
            <a:prstGeom prst="rect">
              <a:avLst/>
            </a:prstGeom>
          </p:spPr>
        </p:pic>
        <p:pic>
          <p:nvPicPr>
            <p:cNvPr id="13" name="Graphic 12" descr="Computer with solid fill">
              <a:extLst>
                <a:ext uri="{FF2B5EF4-FFF2-40B4-BE49-F238E27FC236}">
                  <a16:creationId xmlns:a16="http://schemas.microsoft.com/office/drawing/2014/main" id="{BB08A2B8-3E79-C846-7814-E8E14F3F2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55273" y="2602615"/>
              <a:ext cx="435429" cy="435429"/>
            </a:xfrm>
            <a:prstGeom prst="rect">
              <a:avLst/>
            </a:prstGeom>
          </p:spPr>
        </p:pic>
        <p:pic>
          <p:nvPicPr>
            <p:cNvPr id="14" name="Graphic 13" descr="Computer with solid fill">
              <a:extLst>
                <a:ext uri="{FF2B5EF4-FFF2-40B4-BE49-F238E27FC236}">
                  <a16:creationId xmlns:a16="http://schemas.microsoft.com/office/drawing/2014/main" id="{ABE2295F-3FAE-ABC1-6E82-AFFAE7CBE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84083" y="2602615"/>
              <a:ext cx="435429" cy="435429"/>
            </a:xfrm>
            <a:prstGeom prst="rect">
              <a:avLst/>
            </a:prstGeom>
          </p:spPr>
        </p:pic>
        <p:pic>
          <p:nvPicPr>
            <p:cNvPr id="15" name="Graphic 14" descr="Computer with solid fill">
              <a:extLst>
                <a:ext uri="{FF2B5EF4-FFF2-40B4-BE49-F238E27FC236}">
                  <a16:creationId xmlns:a16="http://schemas.microsoft.com/office/drawing/2014/main" id="{753DC983-CEAA-1594-3C1E-D0564CA60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12893" y="2602615"/>
              <a:ext cx="435429" cy="435429"/>
            </a:xfrm>
            <a:prstGeom prst="rect">
              <a:avLst/>
            </a:prstGeom>
          </p:spPr>
        </p:pic>
        <p:pic>
          <p:nvPicPr>
            <p:cNvPr id="16" name="Graphic 15" descr="Computer with solid fill">
              <a:extLst>
                <a:ext uri="{FF2B5EF4-FFF2-40B4-BE49-F238E27FC236}">
                  <a16:creationId xmlns:a16="http://schemas.microsoft.com/office/drawing/2014/main" id="{4E28A97A-5715-BD9F-7883-04ECF986C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41703" y="2602615"/>
              <a:ext cx="435429" cy="435429"/>
            </a:xfrm>
            <a:prstGeom prst="rect">
              <a:avLst/>
            </a:prstGeom>
          </p:spPr>
        </p:pic>
        <p:pic>
          <p:nvPicPr>
            <p:cNvPr id="17" name="Graphic 16" descr="Computer with solid fill">
              <a:extLst>
                <a:ext uri="{FF2B5EF4-FFF2-40B4-BE49-F238E27FC236}">
                  <a16:creationId xmlns:a16="http://schemas.microsoft.com/office/drawing/2014/main" id="{30CCAECE-2BA0-134B-16A3-9F26EDF5C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70513" y="2602615"/>
              <a:ext cx="435429" cy="435429"/>
            </a:xfrm>
            <a:prstGeom prst="rect">
              <a:avLst/>
            </a:prstGeom>
          </p:spPr>
        </p:pic>
        <p:pic>
          <p:nvPicPr>
            <p:cNvPr id="18" name="Graphic 17" descr="Computer with solid fill">
              <a:extLst>
                <a:ext uri="{FF2B5EF4-FFF2-40B4-BE49-F238E27FC236}">
                  <a16:creationId xmlns:a16="http://schemas.microsoft.com/office/drawing/2014/main" id="{E12CDA83-6F27-10B3-2AED-D3190D8C4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99323" y="2602615"/>
              <a:ext cx="435429" cy="435429"/>
            </a:xfrm>
            <a:prstGeom prst="rect">
              <a:avLst/>
            </a:prstGeom>
          </p:spPr>
        </p:pic>
        <p:pic>
          <p:nvPicPr>
            <p:cNvPr id="19" name="Graphic 18" descr="Computer with solid fill">
              <a:extLst>
                <a:ext uri="{FF2B5EF4-FFF2-40B4-BE49-F238E27FC236}">
                  <a16:creationId xmlns:a16="http://schemas.microsoft.com/office/drawing/2014/main" id="{6A024A75-1546-5CD5-288A-E9C69B5AE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28133" y="2602615"/>
              <a:ext cx="435429" cy="435429"/>
            </a:xfrm>
            <a:prstGeom prst="rect">
              <a:avLst/>
            </a:prstGeom>
          </p:spPr>
        </p:pic>
        <p:pic>
          <p:nvPicPr>
            <p:cNvPr id="20" name="Graphic 19" descr="Computer with solid fill">
              <a:extLst>
                <a:ext uri="{FF2B5EF4-FFF2-40B4-BE49-F238E27FC236}">
                  <a16:creationId xmlns:a16="http://schemas.microsoft.com/office/drawing/2014/main" id="{4DC6A866-E007-7D1A-1C72-BD23D9105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6943" y="2602615"/>
              <a:ext cx="435429" cy="435429"/>
            </a:xfrm>
            <a:prstGeom prst="rect">
              <a:avLst/>
            </a:prstGeom>
          </p:spPr>
        </p:pic>
        <p:pic>
          <p:nvPicPr>
            <p:cNvPr id="21" name="Graphic 20" descr="Computer with solid fill">
              <a:extLst>
                <a:ext uri="{FF2B5EF4-FFF2-40B4-BE49-F238E27FC236}">
                  <a16:creationId xmlns:a16="http://schemas.microsoft.com/office/drawing/2014/main" id="{3CEC0E46-3D40-B056-8FDD-EE7EA0CA8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55273" y="3038044"/>
              <a:ext cx="435429" cy="435429"/>
            </a:xfrm>
            <a:prstGeom prst="rect">
              <a:avLst/>
            </a:prstGeom>
          </p:spPr>
        </p:pic>
        <p:pic>
          <p:nvPicPr>
            <p:cNvPr id="22" name="Graphic 21" descr="Computer with solid fill">
              <a:extLst>
                <a:ext uri="{FF2B5EF4-FFF2-40B4-BE49-F238E27FC236}">
                  <a16:creationId xmlns:a16="http://schemas.microsoft.com/office/drawing/2014/main" id="{EB8B0422-2CE9-B52C-F2D3-A9723F289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84083" y="3038044"/>
              <a:ext cx="435429" cy="435429"/>
            </a:xfrm>
            <a:prstGeom prst="rect">
              <a:avLst/>
            </a:prstGeom>
          </p:spPr>
        </p:pic>
        <p:pic>
          <p:nvPicPr>
            <p:cNvPr id="23" name="Graphic 22" descr="Computer with solid fill">
              <a:extLst>
                <a:ext uri="{FF2B5EF4-FFF2-40B4-BE49-F238E27FC236}">
                  <a16:creationId xmlns:a16="http://schemas.microsoft.com/office/drawing/2014/main" id="{5D7493FC-0D6E-7492-2344-C2E8829EF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12893" y="3038044"/>
              <a:ext cx="435429" cy="435429"/>
            </a:xfrm>
            <a:prstGeom prst="rect">
              <a:avLst/>
            </a:prstGeom>
          </p:spPr>
        </p:pic>
        <p:pic>
          <p:nvPicPr>
            <p:cNvPr id="24" name="Graphic 23" descr="Computer with solid fill">
              <a:extLst>
                <a:ext uri="{FF2B5EF4-FFF2-40B4-BE49-F238E27FC236}">
                  <a16:creationId xmlns:a16="http://schemas.microsoft.com/office/drawing/2014/main" id="{C5AD6348-4435-C8DB-8FC5-47DE1F448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41703" y="3038044"/>
              <a:ext cx="435429" cy="435429"/>
            </a:xfrm>
            <a:prstGeom prst="rect">
              <a:avLst/>
            </a:prstGeom>
          </p:spPr>
        </p:pic>
        <p:pic>
          <p:nvPicPr>
            <p:cNvPr id="25" name="Graphic 24" descr="Computer with solid fill">
              <a:extLst>
                <a:ext uri="{FF2B5EF4-FFF2-40B4-BE49-F238E27FC236}">
                  <a16:creationId xmlns:a16="http://schemas.microsoft.com/office/drawing/2014/main" id="{C8B86357-2119-EB1D-1433-805799FE7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70513" y="3038044"/>
              <a:ext cx="435429" cy="435429"/>
            </a:xfrm>
            <a:prstGeom prst="rect">
              <a:avLst/>
            </a:prstGeom>
          </p:spPr>
        </p:pic>
        <p:pic>
          <p:nvPicPr>
            <p:cNvPr id="26" name="Graphic 25" descr="Computer with solid fill">
              <a:extLst>
                <a:ext uri="{FF2B5EF4-FFF2-40B4-BE49-F238E27FC236}">
                  <a16:creationId xmlns:a16="http://schemas.microsoft.com/office/drawing/2014/main" id="{0825B9D9-DFA2-DF90-BF93-873D14093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99323" y="3038044"/>
              <a:ext cx="435429" cy="435429"/>
            </a:xfrm>
            <a:prstGeom prst="rect">
              <a:avLst/>
            </a:prstGeom>
          </p:spPr>
        </p:pic>
        <p:pic>
          <p:nvPicPr>
            <p:cNvPr id="27" name="Graphic 26" descr="Computer with solid fill">
              <a:extLst>
                <a:ext uri="{FF2B5EF4-FFF2-40B4-BE49-F238E27FC236}">
                  <a16:creationId xmlns:a16="http://schemas.microsoft.com/office/drawing/2014/main" id="{15A3E944-8427-9BBD-B92E-992443C21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28133" y="3038044"/>
              <a:ext cx="435429" cy="435429"/>
            </a:xfrm>
            <a:prstGeom prst="rect">
              <a:avLst/>
            </a:prstGeom>
          </p:spPr>
        </p:pic>
        <p:pic>
          <p:nvPicPr>
            <p:cNvPr id="28" name="Graphic 27" descr="Computer with solid fill">
              <a:extLst>
                <a:ext uri="{FF2B5EF4-FFF2-40B4-BE49-F238E27FC236}">
                  <a16:creationId xmlns:a16="http://schemas.microsoft.com/office/drawing/2014/main" id="{894567A7-D8E0-A1DF-8AA2-0811ACEE4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6943" y="3038044"/>
              <a:ext cx="435429" cy="435429"/>
            </a:xfrm>
            <a:prstGeom prst="rect">
              <a:avLst/>
            </a:prstGeom>
          </p:spPr>
        </p:pic>
        <p:pic>
          <p:nvPicPr>
            <p:cNvPr id="29" name="Graphic 28" descr="Computer with solid fill">
              <a:extLst>
                <a:ext uri="{FF2B5EF4-FFF2-40B4-BE49-F238E27FC236}">
                  <a16:creationId xmlns:a16="http://schemas.microsoft.com/office/drawing/2014/main" id="{C21CD72F-BE76-028F-F782-FD1D6A3FE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55273" y="3473473"/>
              <a:ext cx="435429" cy="435429"/>
            </a:xfrm>
            <a:prstGeom prst="rect">
              <a:avLst/>
            </a:prstGeom>
          </p:spPr>
        </p:pic>
        <p:pic>
          <p:nvPicPr>
            <p:cNvPr id="30" name="Graphic 29" descr="Computer with solid fill">
              <a:extLst>
                <a:ext uri="{FF2B5EF4-FFF2-40B4-BE49-F238E27FC236}">
                  <a16:creationId xmlns:a16="http://schemas.microsoft.com/office/drawing/2014/main" id="{8FB9954D-7075-CBB0-3C46-4540F3630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84083" y="3473473"/>
              <a:ext cx="435429" cy="435429"/>
            </a:xfrm>
            <a:prstGeom prst="rect">
              <a:avLst/>
            </a:prstGeom>
          </p:spPr>
        </p:pic>
        <p:pic>
          <p:nvPicPr>
            <p:cNvPr id="31" name="Graphic 30" descr="Computer with solid fill">
              <a:extLst>
                <a:ext uri="{FF2B5EF4-FFF2-40B4-BE49-F238E27FC236}">
                  <a16:creationId xmlns:a16="http://schemas.microsoft.com/office/drawing/2014/main" id="{2AEB4B91-A7A7-8CC9-22D9-E192C9576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12893" y="3473473"/>
              <a:ext cx="435429" cy="435429"/>
            </a:xfrm>
            <a:prstGeom prst="rect">
              <a:avLst/>
            </a:prstGeom>
          </p:spPr>
        </p:pic>
        <p:pic>
          <p:nvPicPr>
            <p:cNvPr id="32" name="Graphic 31" descr="Computer with solid fill">
              <a:extLst>
                <a:ext uri="{FF2B5EF4-FFF2-40B4-BE49-F238E27FC236}">
                  <a16:creationId xmlns:a16="http://schemas.microsoft.com/office/drawing/2014/main" id="{53D4FEA9-45BF-9EAF-88DD-3709E4D71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41703" y="3473473"/>
              <a:ext cx="435429" cy="435429"/>
            </a:xfrm>
            <a:prstGeom prst="rect">
              <a:avLst/>
            </a:prstGeom>
          </p:spPr>
        </p:pic>
        <p:pic>
          <p:nvPicPr>
            <p:cNvPr id="33" name="Graphic 32" descr="Computer with solid fill">
              <a:extLst>
                <a:ext uri="{FF2B5EF4-FFF2-40B4-BE49-F238E27FC236}">
                  <a16:creationId xmlns:a16="http://schemas.microsoft.com/office/drawing/2014/main" id="{B765B6E6-3F16-A5D1-D5B8-E9C97E842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70513" y="3473473"/>
              <a:ext cx="435429" cy="435429"/>
            </a:xfrm>
            <a:prstGeom prst="rect">
              <a:avLst/>
            </a:prstGeom>
          </p:spPr>
        </p:pic>
        <p:pic>
          <p:nvPicPr>
            <p:cNvPr id="34" name="Graphic 33" descr="Computer with solid fill">
              <a:extLst>
                <a:ext uri="{FF2B5EF4-FFF2-40B4-BE49-F238E27FC236}">
                  <a16:creationId xmlns:a16="http://schemas.microsoft.com/office/drawing/2014/main" id="{AE74D340-220A-C1E9-2BBE-5542106BA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99323" y="3473473"/>
              <a:ext cx="435429" cy="435429"/>
            </a:xfrm>
            <a:prstGeom prst="rect">
              <a:avLst/>
            </a:prstGeom>
          </p:spPr>
        </p:pic>
        <p:pic>
          <p:nvPicPr>
            <p:cNvPr id="35" name="Graphic 34" descr="Computer with solid fill">
              <a:extLst>
                <a:ext uri="{FF2B5EF4-FFF2-40B4-BE49-F238E27FC236}">
                  <a16:creationId xmlns:a16="http://schemas.microsoft.com/office/drawing/2014/main" id="{D967A0F7-31D5-9BFA-7475-31071BBF4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28133" y="3473473"/>
              <a:ext cx="435429" cy="435429"/>
            </a:xfrm>
            <a:prstGeom prst="rect">
              <a:avLst/>
            </a:prstGeom>
          </p:spPr>
        </p:pic>
        <p:pic>
          <p:nvPicPr>
            <p:cNvPr id="36" name="Graphic 35" descr="Computer with solid fill">
              <a:extLst>
                <a:ext uri="{FF2B5EF4-FFF2-40B4-BE49-F238E27FC236}">
                  <a16:creationId xmlns:a16="http://schemas.microsoft.com/office/drawing/2014/main" id="{77F994CA-6927-9976-69F2-2E71D005C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6943" y="3473473"/>
              <a:ext cx="435429" cy="435429"/>
            </a:xfrm>
            <a:prstGeom prst="rect">
              <a:avLst/>
            </a:prstGeom>
          </p:spPr>
        </p:pic>
        <p:pic>
          <p:nvPicPr>
            <p:cNvPr id="37" name="Graphic 36" descr="Computer with solid fill">
              <a:extLst>
                <a:ext uri="{FF2B5EF4-FFF2-40B4-BE49-F238E27FC236}">
                  <a16:creationId xmlns:a16="http://schemas.microsoft.com/office/drawing/2014/main" id="{86FFD9EA-BD1F-E4FD-2A5E-28B1A2F04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55273" y="3908902"/>
              <a:ext cx="435429" cy="435429"/>
            </a:xfrm>
            <a:prstGeom prst="rect">
              <a:avLst/>
            </a:prstGeom>
          </p:spPr>
        </p:pic>
        <p:pic>
          <p:nvPicPr>
            <p:cNvPr id="38" name="Graphic 37" descr="Computer with solid fill">
              <a:extLst>
                <a:ext uri="{FF2B5EF4-FFF2-40B4-BE49-F238E27FC236}">
                  <a16:creationId xmlns:a16="http://schemas.microsoft.com/office/drawing/2014/main" id="{7508476C-3F68-C22E-0535-5690153E2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84083" y="3908902"/>
              <a:ext cx="435429" cy="435429"/>
            </a:xfrm>
            <a:prstGeom prst="rect">
              <a:avLst/>
            </a:prstGeom>
          </p:spPr>
        </p:pic>
        <p:pic>
          <p:nvPicPr>
            <p:cNvPr id="39" name="Graphic 38" descr="Computer with solid fill">
              <a:extLst>
                <a:ext uri="{FF2B5EF4-FFF2-40B4-BE49-F238E27FC236}">
                  <a16:creationId xmlns:a16="http://schemas.microsoft.com/office/drawing/2014/main" id="{F635532F-BE42-B79F-30AA-D2165DD8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12893" y="3908902"/>
              <a:ext cx="435429" cy="435429"/>
            </a:xfrm>
            <a:prstGeom prst="rect">
              <a:avLst/>
            </a:prstGeom>
          </p:spPr>
        </p:pic>
        <p:pic>
          <p:nvPicPr>
            <p:cNvPr id="40" name="Graphic 39" descr="Computer with solid fill">
              <a:extLst>
                <a:ext uri="{FF2B5EF4-FFF2-40B4-BE49-F238E27FC236}">
                  <a16:creationId xmlns:a16="http://schemas.microsoft.com/office/drawing/2014/main" id="{D505CA11-4925-482B-B997-8A9F8E969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41703" y="3908902"/>
              <a:ext cx="435429" cy="435429"/>
            </a:xfrm>
            <a:prstGeom prst="rect">
              <a:avLst/>
            </a:prstGeom>
          </p:spPr>
        </p:pic>
        <p:pic>
          <p:nvPicPr>
            <p:cNvPr id="41" name="Graphic 40" descr="Computer with solid fill">
              <a:extLst>
                <a:ext uri="{FF2B5EF4-FFF2-40B4-BE49-F238E27FC236}">
                  <a16:creationId xmlns:a16="http://schemas.microsoft.com/office/drawing/2014/main" id="{AC3FF299-6CDE-AEA7-75B5-05295AE7F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70513" y="3908902"/>
              <a:ext cx="435429" cy="435429"/>
            </a:xfrm>
            <a:prstGeom prst="rect">
              <a:avLst/>
            </a:prstGeom>
          </p:spPr>
        </p:pic>
        <p:pic>
          <p:nvPicPr>
            <p:cNvPr id="42" name="Graphic 41" descr="Computer with solid fill">
              <a:extLst>
                <a:ext uri="{FF2B5EF4-FFF2-40B4-BE49-F238E27FC236}">
                  <a16:creationId xmlns:a16="http://schemas.microsoft.com/office/drawing/2014/main" id="{F0DE7D39-D1C5-9A8B-4DDF-12BF34FE2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99323" y="3908902"/>
              <a:ext cx="435429" cy="435429"/>
            </a:xfrm>
            <a:prstGeom prst="rect">
              <a:avLst/>
            </a:prstGeom>
          </p:spPr>
        </p:pic>
        <p:pic>
          <p:nvPicPr>
            <p:cNvPr id="43" name="Graphic 42" descr="Computer with solid fill">
              <a:extLst>
                <a:ext uri="{FF2B5EF4-FFF2-40B4-BE49-F238E27FC236}">
                  <a16:creationId xmlns:a16="http://schemas.microsoft.com/office/drawing/2014/main" id="{762E4BE6-517A-ABA7-5753-B68CDB8FE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28133" y="3908902"/>
              <a:ext cx="435429" cy="435429"/>
            </a:xfrm>
            <a:prstGeom prst="rect">
              <a:avLst/>
            </a:prstGeom>
          </p:spPr>
        </p:pic>
        <p:pic>
          <p:nvPicPr>
            <p:cNvPr id="44" name="Graphic 43" descr="Computer with solid fill">
              <a:extLst>
                <a:ext uri="{FF2B5EF4-FFF2-40B4-BE49-F238E27FC236}">
                  <a16:creationId xmlns:a16="http://schemas.microsoft.com/office/drawing/2014/main" id="{D8A53947-7D27-2EDF-B95C-AD8F5D828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6943" y="3908902"/>
              <a:ext cx="435429" cy="435429"/>
            </a:xfrm>
            <a:prstGeom prst="rect">
              <a:avLst/>
            </a:prstGeom>
          </p:spPr>
        </p:pic>
        <p:pic>
          <p:nvPicPr>
            <p:cNvPr id="58" name="Graphic 57" descr="Close with solid fill">
              <a:extLst>
                <a:ext uri="{FF2B5EF4-FFF2-40B4-BE49-F238E27FC236}">
                  <a16:creationId xmlns:a16="http://schemas.microsoft.com/office/drawing/2014/main" id="{A1D51440-AEF3-ED91-8101-6665831D6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83816" y="3582830"/>
              <a:ext cx="162031" cy="162031"/>
            </a:xfrm>
            <a:prstGeom prst="rect">
              <a:avLst/>
            </a:prstGeom>
          </p:spPr>
        </p:pic>
        <p:pic>
          <p:nvPicPr>
            <p:cNvPr id="59" name="Graphic 58" descr="Close with solid fill">
              <a:extLst>
                <a:ext uri="{FF2B5EF4-FFF2-40B4-BE49-F238E27FC236}">
                  <a16:creationId xmlns:a16="http://schemas.microsoft.com/office/drawing/2014/main" id="{2B858002-E6C7-E3EF-C35B-B6939AC3C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28581" y="2718644"/>
              <a:ext cx="162031" cy="162031"/>
            </a:xfrm>
            <a:prstGeom prst="rect">
              <a:avLst/>
            </a:prstGeom>
          </p:spPr>
        </p:pic>
        <p:pic>
          <p:nvPicPr>
            <p:cNvPr id="60" name="Graphic 59" descr="Close with solid fill">
              <a:extLst>
                <a:ext uri="{FF2B5EF4-FFF2-40B4-BE49-F238E27FC236}">
                  <a16:creationId xmlns:a16="http://schemas.microsoft.com/office/drawing/2014/main" id="{063A15C5-0714-C8D7-3E2C-361505CA8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55148" y="4027222"/>
              <a:ext cx="162031" cy="1620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05501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64A15-849D-993A-37F9-3DB5A566A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“Install” Kubernetes (k8s) on your laptop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E1CBD6-9F80-BFD2-226C-1FEB669DA1BA}"/>
              </a:ext>
            </a:extLst>
          </p:cNvPr>
          <p:cNvSpPr txBox="1"/>
          <p:nvPr/>
        </p:nvSpPr>
        <p:spPr>
          <a:xfrm>
            <a:off x="2551556" y="1159615"/>
            <a:ext cx="17363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1  2  3  4  5  6  7  8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19C86D-7507-9230-F293-2785516040B4}"/>
              </a:ext>
            </a:extLst>
          </p:cNvPr>
          <p:cNvSpPr txBox="1"/>
          <p:nvPr/>
        </p:nvSpPr>
        <p:spPr>
          <a:xfrm>
            <a:off x="670035" y="2147947"/>
            <a:ext cx="309004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Docker desktop will “simulate” a cluster on your laptop. The API to manage this cluster will be very similar to actual clusters on the cloud.</a:t>
            </a:r>
          </a:p>
          <a:p>
            <a:endParaRPr lang="en-US" sz="1200" dirty="0"/>
          </a:p>
          <a:p>
            <a:r>
              <a:rPr lang="en-US" sz="1200" dirty="0"/>
              <a:t>You will use the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kubectl</a:t>
            </a:r>
            <a:r>
              <a:rPr lang="en-US" sz="1200" dirty="0"/>
              <a:t> command to work with your cluster on your laptop (and on the cloud)</a:t>
            </a:r>
          </a:p>
          <a:p>
            <a:endParaRPr lang="en-US" sz="1200" dirty="0"/>
          </a:p>
          <a:p>
            <a:r>
              <a:rPr lang="en-US" sz="1200" dirty="0"/>
              <a:t>Amazon Elastic Kubernetes Service (EKS): </a:t>
            </a:r>
            <a:r>
              <a:rPr lang="en-US" sz="1200" dirty="0">
                <a:hlinkClick r:id="rId2"/>
              </a:rPr>
              <a:t>https://aws.amazon.com/eks/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Google Kubernetes Engine (GKE): </a:t>
            </a:r>
            <a:r>
              <a:rPr lang="en-US" sz="1200" dirty="0">
                <a:hlinkClick r:id="rId3"/>
              </a:rPr>
              <a:t>https://cloud.google.com/kubernetes-engine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Azure Kubernetes Service (AKE): </a:t>
            </a:r>
            <a:r>
              <a:rPr lang="en-US" sz="1200" dirty="0">
                <a:hlinkClick r:id="rId4"/>
              </a:rPr>
              <a:t>https://azure.microsoft.com/en-us/products/kubernetes-service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Digital Ocean Kubernetes (DOKS): </a:t>
            </a:r>
            <a:r>
              <a:rPr lang="en-US" sz="1200" dirty="0">
                <a:hlinkClick r:id="rId5"/>
              </a:rPr>
              <a:t>https://www.digitalocean.com/products/kubernetes</a:t>
            </a:r>
            <a:endParaRPr lang="en-US" sz="1200" dirty="0"/>
          </a:p>
          <a:p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B9AC30-5665-4DE6-A24F-720090D1D5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6990" y="1854624"/>
            <a:ext cx="7208520" cy="4717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7650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05074F19-F140-740C-AA8F-93FDD3050004}"/>
              </a:ext>
            </a:extLst>
          </p:cNvPr>
          <p:cNvSpPr/>
          <p:nvPr/>
        </p:nvSpPr>
        <p:spPr>
          <a:xfrm>
            <a:off x="6695524" y="2036898"/>
            <a:ext cx="3710499" cy="199855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AC282E-0FF8-F9A2-D3C3-CD123551B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“Pods” are the smallest object in Kubernetes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2F9FB9E-C61B-C52C-F206-6E08AA3B2B80}"/>
              </a:ext>
            </a:extLst>
          </p:cNvPr>
          <p:cNvGrpSpPr/>
          <p:nvPr/>
        </p:nvGrpSpPr>
        <p:grpSpPr>
          <a:xfrm>
            <a:off x="1049045" y="2340012"/>
            <a:ext cx="1506070" cy="1068081"/>
            <a:chOff x="4771785" y="3188874"/>
            <a:chExt cx="1506070" cy="1068081"/>
          </a:xfrm>
        </p:grpSpPr>
        <p:sp>
          <p:nvSpPr>
            <p:cNvPr id="7" name="Snip Single Corner Rectangle 6">
              <a:extLst>
                <a:ext uri="{FF2B5EF4-FFF2-40B4-BE49-F238E27FC236}">
                  <a16:creationId xmlns:a16="http://schemas.microsoft.com/office/drawing/2014/main" id="{C2D6D6F9-9981-D17C-E15E-06E9BC895596}"/>
                </a:ext>
              </a:extLst>
            </p:cNvPr>
            <p:cNvSpPr/>
            <p:nvPr/>
          </p:nvSpPr>
          <p:spPr>
            <a:xfrm>
              <a:off x="4771785" y="3188874"/>
              <a:ext cx="1506070" cy="1068081"/>
            </a:xfrm>
            <a:prstGeom prst="snip1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CD3AC31-97B5-CC43-9CD6-046982769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71785" y="3188874"/>
              <a:ext cx="363231" cy="363231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EB683D0-A1AC-A183-AC91-49A1A3C88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965" y="2964687"/>
            <a:ext cx="422622" cy="4226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F11D7A-2482-A88F-EF49-B0BAF3E9F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132" y="2985471"/>
            <a:ext cx="422622" cy="4226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F804EC-6BE7-126D-1A88-95190AAD1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458" y="2622654"/>
            <a:ext cx="422622" cy="4226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6545F6-C04B-BFE4-4694-CA19F6AD0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708" y="2622654"/>
            <a:ext cx="422622" cy="4226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CA1979-6284-B3AC-7D03-58634B2D0F2F}"/>
              </a:ext>
            </a:extLst>
          </p:cNvPr>
          <p:cNvSpPr txBox="1"/>
          <p:nvPr/>
        </p:nvSpPr>
        <p:spPr>
          <a:xfrm>
            <a:off x="822192" y="4459982"/>
            <a:ext cx="2043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 Kubernetes POD can contain any number of docker containers</a:t>
            </a:r>
          </a:p>
          <a:p>
            <a:endParaRPr lang="en-US" sz="1000" dirty="0"/>
          </a:p>
          <a:p>
            <a:r>
              <a:rPr lang="en-US" sz="1000" dirty="0"/>
              <a:t>A pod gets its own IP and containers can access each other via “localhost”</a:t>
            </a:r>
          </a:p>
          <a:p>
            <a:endParaRPr lang="en-US" sz="1000" dirty="0"/>
          </a:p>
          <a:p>
            <a:r>
              <a:rPr lang="en-US" sz="1000" dirty="0"/>
              <a:t>This means that two containers can’t listen on the same port</a:t>
            </a:r>
          </a:p>
        </p:txBody>
      </p:sp>
      <p:pic>
        <p:nvPicPr>
          <p:cNvPr id="14" name="Graphic 13" descr="Monitor with solid fill">
            <a:extLst>
              <a:ext uri="{FF2B5EF4-FFF2-40B4-BE49-F238E27FC236}">
                <a16:creationId xmlns:a16="http://schemas.microsoft.com/office/drawing/2014/main" id="{B4A3AD3A-A0F4-752C-9182-8E69846E0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5061" y="1557937"/>
            <a:ext cx="2890477" cy="289047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AC400BC-429E-4C4D-774C-F3A38711F24C}"/>
              </a:ext>
            </a:extLst>
          </p:cNvPr>
          <p:cNvGrpSpPr/>
          <p:nvPr/>
        </p:nvGrpSpPr>
        <p:grpSpPr>
          <a:xfrm>
            <a:off x="3899036" y="2282187"/>
            <a:ext cx="577583" cy="405651"/>
            <a:chOff x="4771785" y="3188874"/>
            <a:chExt cx="1506070" cy="1068081"/>
          </a:xfrm>
        </p:grpSpPr>
        <p:sp>
          <p:nvSpPr>
            <p:cNvPr id="16" name="Snip Single Corner Rectangle 15">
              <a:extLst>
                <a:ext uri="{FF2B5EF4-FFF2-40B4-BE49-F238E27FC236}">
                  <a16:creationId xmlns:a16="http://schemas.microsoft.com/office/drawing/2014/main" id="{4A6883B1-7A65-9BBF-C983-9A113D3F2830}"/>
                </a:ext>
              </a:extLst>
            </p:cNvPr>
            <p:cNvSpPr/>
            <p:nvPr/>
          </p:nvSpPr>
          <p:spPr>
            <a:xfrm>
              <a:off x="4771785" y="3188874"/>
              <a:ext cx="1506070" cy="1068081"/>
            </a:xfrm>
            <a:prstGeom prst="snip1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6527FBD-FF44-F9DC-5F6E-88F19051E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71785" y="3188874"/>
              <a:ext cx="363231" cy="363231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7F71EF43-EC71-E1A5-D49D-00F36C1B0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708" y="2501177"/>
            <a:ext cx="162077" cy="1620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3574687-BC00-22E7-C735-B398B4999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917" y="2448613"/>
            <a:ext cx="162077" cy="1620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1EF8C1B-866B-D483-494A-854F84FC0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827" y="2351163"/>
            <a:ext cx="162077" cy="16207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8442CBA-712C-1AF5-8752-57B9BBE75902}"/>
              </a:ext>
            </a:extLst>
          </p:cNvPr>
          <p:cNvGrpSpPr/>
          <p:nvPr/>
        </p:nvGrpSpPr>
        <p:grpSpPr>
          <a:xfrm>
            <a:off x="4691802" y="2302261"/>
            <a:ext cx="577583" cy="405651"/>
            <a:chOff x="4771785" y="3188874"/>
            <a:chExt cx="1506070" cy="1068081"/>
          </a:xfrm>
        </p:grpSpPr>
        <p:sp>
          <p:nvSpPr>
            <p:cNvPr id="23" name="Snip Single Corner Rectangle 22">
              <a:extLst>
                <a:ext uri="{FF2B5EF4-FFF2-40B4-BE49-F238E27FC236}">
                  <a16:creationId xmlns:a16="http://schemas.microsoft.com/office/drawing/2014/main" id="{301C108B-084C-9A28-EF11-F040821BE72D}"/>
                </a:ext>
              </a:extLst>
            </p:cNvPr>
            <p:cNvSpPr/>
            <p:nvPr/>
          </p:nvSpPr>
          <p:spPr>
            <a:xfrm>
              <a:off x="4771785" y="3188874"/>
              <a:ext cx="1506070" cy="1068081"/>
            </a:xfrm>
            <a:prstGeom prst="snip1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89453DC-8E18-45B8-8ABE-C86746F03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71785" y="3188874"/>
              <a:ext cx="363231" cy="363231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3727818B-86FB-9580-0A67-3DD29E5CD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683" y="2468687"/>
            <a:ext cx="162077" cy="16207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03EDA0A-4E17-5F0B-2E8C-4B7892FB3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593" y="2371237"/>
            <a:ext cx="162077" cy="16207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F6B52546-337E-EB46-D691-D97959D2D58A}"/>
              </a:ext>
            </a:extLst>
          </p:cNvPr>
          <p:cNvGrpSpPr/>
          <p:nvPr/>
        </p:nvGrpSpPr>
        <p:grpSpPr>
          <a:xfrm>
            <a:off x="3893476" y="2829680"/>
            <a:ext cx="577583" cy="405651"/>
            <a:chOff x="4771785" y="3188874"/>
            <a:chExt cx="1506070" cy="1068081"/>
          </a:xfrm>
        </p:grpSpPr>
        <p:sp>
          <p:nvSpPr>
            <p:cNvPr id="29" name="Snip Single Corner Rectangle 28">
              <a:extLst>
                <a:ext uri="{FF2B5EF4-FFF2-40B4-BE49-F238E27FC236}">
                  <a16:creationId xmlns:a16="http://schemas.microsoft.com/office/drawing/2014/main" id="{81D24F16-F09C-6B9C-3155-06FE1A602151}"/>
                </a:ext>
              </a:extLst>
            </p:cNvPr>
            <p:cNvSpPr/>
            <p:nvPr/>
          </p:nvSpPr>
          <p:spPr>
            <a:xfrm>
              <a:off x="4771785" y="3188874"/>
              <a:ext cx="1506070" cy="1068081"/>
            </a:xfrm>
            <a:prstGeom prst="snip1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6FF7549-C12D-D436-50BA-838D0A43D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71785" y="3188874"/>
              <a:ext cx="363231" cy="363231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C7801FBD-4D8B-3B09-B973-2E8737BED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267" y="2898656"/>
            <a:ext cx="162077" cy="162077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593859AD-8C67-F292-4287-3C5952E12E9E}"/>
              </a:ext>
            </a:extLst>
          </p:cNvPr>
          <p:cNvGrpSpPr/>
          <p:nvPr/>
        </p:nvGrpSpPr>
        <p:grpSpPr>
          <a:xfrm>
            <a:off x="4680682" y="2829680"/>
            <a:ext cx="577583" cy="405651"/>
            <a:chOff x="4771785" y="3188874"/>
            <a:chExt cx="1506070" cy="1068081"/>
          </a:xfrm>
        </p:grpSpPr>
        <p:sp>
          <p:nvSpPr>
            <p:cNvPr id="35" name="Snip Single Corner Rectangle 34">
              <a:extLst>
                <a:ext uri="{FF2B5EF4-FFF2-40B4-BE49-F238E27FC236}">
                  <a16:creationId xmlns:a16="http://schemas.microsoft.com/office/drawing/2014/main" id="{87598B96-E6A8-1D86-8257-8378B84FB58B}"/>
                </a:ext>
              </a:extLst>
            </p:cNvPr>
            <p:cNvSpPr/>
            <p:nvPr/>
          </p:nvSpPr>
          <p:spPr>
            <a:xfrm>
              <a:off x="4771785" y="3188874"/>
              <a:ext cx="1506070" cy="1068081"/>
            </a:xfrm>
            <a:prstGeom prst="snip1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86EF486-D970-9720-D0D7-8D6BBD275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71785" y="3188874"/>
              <a:ext cx="363231" cy="363231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C3654C22-3A24-0005-F327-F356DA9FE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354" y="3048670"/>
            <a:ext cx="162077" cy="16207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9F5EB4A-5D2A-DB45-508C-17371DE57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563" y="2996106"/>
            <a:ext cx="162077" cy="16207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9B1EE95-8733-F7D0-1CCD-B048E29B2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473" y="2898656"/>
            <a:ext cx="162077" cy="1620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D4D75A-A4C9-23FC-36DA-7A69C10EB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504" y="3073254"/>
            <a:ext cx="162077" cy="16207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11BD1BC-30C3-A01D-956F-134B6ED73EB0}"/>
              </a:ext>
            </a:extLst>
          </p:cNvPr>
          <p:cNvSpPr txBox="1"/>
          <p:nvPr/>
        </p:nvSpPr>
        <p:spPr>
          <a:xfrm>
            <a:off x="3655989" y="4437861"/>
            <a:ext cx="20439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 node can run any number of pods. Each pod will have its own IP.</a:t>
            </a:r>
          </a:p>
          <a:p>
            <a:endParaRPr lang="en-US" sz="1000" dirty="0"/>
          </a:p>
          <a:p>
            <a:r>
              <a:rPr lang="en-US" sz="1000" dirty="0"/>
              <a:t>Pods an also run services, which get their own IP which makes it easy to access them</a:t>
            </a:r>
          </a:p>
        </p:txBody>
      </p:sp>
      <p:pic>
        <p:nvPicPr>
          <p:cNvPr id="42" name="Graphic 41" descr="Monitor with solid fill">
            <a:extLst>
              <a:ext uri="{FF2B5EF4-FFF2-40B4-BE49-F238E27FC236}">
                <a16:creationId xmlns:a16="http://schemas.microsoft.com/office/drawing/2014/main" id="{CB695B8E-4128-6288-F187-C996F253E1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7490" y="2124842"/>
            <a:ext cx="914400" cy="914400"/>
          </a:xfrm>
          <a:prstGeom prst="rect">
            <a:avLst/>
          </a:prstGeom>
        </p:spPr>
      </p:pic>
      <p:pic>
        <p:nvPicPr>
          <p:cNvPr id="43" name="Graphic 42" descr="Monitor with solid fill">
            <a:extLst>
              <a:ext uri="{FF2B5EF4-FFF2-40B4-BE49-F238E27FC236}">
                <a16:creationId xmlns:a16="http://schemas.microsoft.com/office/drawing/2014/main" id="{39E9A73F-68E8-624D-35F6-9EBEAD547E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04406" y="2150253"/>
            <a:ext cx="914400" cy="914400"/>
          </a:xfrm>
          <a:prstGeom prst="rect">
            <a:avLst/>
          </a:prstGeom>
        </p:spPr>
      </p:pic>
      <p:pic>
        <p:nvPicPr>
          <p:cNvPr id="44" name="Graphic 43" descr="Monitor with solid fill">
            <a:extLst>
              <a:ext uri="{FF2B5EF4-FFF2-40B4-BE49-F238E27FC236}">
                <a16:creationId xmlns:a16="http://schemas.microsoft.com/office/drawing/2014/main" id="{A3DFD586-9ADF-4BA2-CCED-3ADF06FB82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02724" y="2896634"/>
            <a:ext cx="914400" cy="914400"/>
          </a:xfrm>
          <a:prstGeom prst="rect">
            <a:avLst/>
          </a:prstGeom>
        </p:spPr>
      </p:pic>
      <p:pic>
        <p:nvPicPr>
          <p:cNvPr id="45" name="Graphic 44" descr="Monitor with solid fill">
            <a:extLst>
              <a:ext uri="{FF2B5EF4-FFF2-40B4-BE49-F238E27FC236}">
                <a16:creationId xmlns:a16="http://schemas.microsoft.com/office/drawing/2014/main" id="{3DF8CB8E-7B6D-582C-90C5-67A6DC8642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88180" y="2900950"/>
            <a:ext cx="914400" cy="914400"/>
          </a:xfrm>
          <a:prstGeom prst="rect">
            <a:avLst/>
          </a:prstGeom>
        </p:spPr>
      </p:pic>
      <p:pic>
        <p:nvPicPr>
          <p:cNvPr id="46" name="Graphic 45" descr="Monitor with solid fill">
            <a:extLst>
              <a:ext uri="{FF2B5EF4-FFF2-40B4-BE49-F238E27FC236}">
                <a16:creationId xmlns:a16="http://schemas.microsoft.com/office/drawing/2014/main" id="{4419ACE1-CBAF-47BC-A7D7-3878D45E35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9172" y="2896634"/>
            <a:ext cx="914400" cy="9144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5114605-AE0E-553F-19B9-2BFE3E6E325E}"/>
              </a:ext>
            </a:extLst>
          </p:cNvPr>
          <p:cNvSpPr txBox="1"/>
          <p:nvPr/>
        </p:nvSpPr>
        <p:spPr>
          <a:xfrm>
            <a:off x="6958628" y="4459982"/>
            <a:ext cx="2699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 collection of nodes is a Kubernetes cluster. </a:t>
            </a:r>
          </a:p>
          <a:p>
            <a:endParaRPr lang="en-US" sz="1000" dirty="0"/>
          </a:p>
          <a:p>
            <a:r>
              <a:rPr lang="en-US" sz="1000" dirty="0"/>
              <a:t>Earlier, we simulated a cluster on our laptop. This cluster contains three nodes. One is a “control-plane”, a manager of sorts. The other two nodes are workers</a:t>
            </a:r>
          </a:p>
        </p:txBody>
      </p:sp>
      <p:pic>
        <p:nvPicPr>
          <p:cNvPr id="50" name="Graphic 49" descr="Crown with solid fill">
            <a:extLst>
              <a:ext uri="{FF2B5EF4-FFF2-40B4-BE49-F238E27FC236}">
                <a16:creationId xmlns:a16="http://schemas.microsoft.com/office/drawing/2014/main" id="{8D960E69-BEDE-07D2-9FBD-891D601737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06720" y="2036020"/>
            <a:ext cx="246167" cy="24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350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A2E74-9597-6311-7936-1CC1A8F79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Let’s deploy  “minimal server”</a:t>
            </a:r>
            <a:br>
              <a:rPr lang="en-US" dirty="0"/>
            </a:b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(Lectures/120_dockerize_python_app/110_minimal_server)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DEEC95-8EF5-CFF8-7606-4020A1FD6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94" y="2292225"/>
            <a:ext cx="5772937" cy="3293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647F55-0043-1BDC-1B36-A0C96BBEE447}"/>
              </a:ext>
            </a:extLst>
          </p:cNvPr>
          <p:cNvSpPr txBox="1"/>
          <p:nvPr/>
        </p:nvSpPr>
        <p:spPr>
          <a:xfrm>
            <a:off x="6914678" y="2827881"/>
            <a:ext cx="2414468" cy="28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800" b="0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en-US" sz="18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sz="18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684D99"/>
                </a:solidFill>
                <a:effectLst/>
                <a:latin typeface="Consolas" panose="020B0609020204030204" pitchFamily="49" charset="0"/>
              </a:rPr>
              <a:t>list</a:t>
            </a:r>
            <a:endParaRPr lang="en-US" sz="18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EC9F6F-13F7-8FA1-7CFF-9F21F775BD76}"/>
              </a:ext>
            </a:extLst>
          </p:cNvPr>
          <p:cNvSpPr txBox="1"/>
          <p:nvPr/>
        </p:nvSpPr>
        <p:spPr>
          <a:xfrm>
            <a:off x="6914678" y="3457400"/>
            <a:ext cx="4265940" cy="28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800" b="0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en-US" sz="18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lang="en-US" sz="18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684D99"/>
                </a:solidFill>
                <a:effectLst/>
                <a:latin typeface="Consolas" panose="020B0609020204030204" pitchFamily="49" charset="0"/>
              </a:rPr>
              <a:t>-t</a:t>
            </a:r>
            <a:r>
              <a:rPr lang="en-US" sz="18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minimal_server</a:t>
            </a:r>
            <a:r>
              <a:rPr lang="en-US" sz="18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sz="18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5E867C-F61C-C77B-732E-53C9CC5EE5EA}"/>
              </a:ext>
            </a:extLst>
          </p:cNvPr>
          <p:cNvSpPr txBox="1"/>
          <p:nvPr/>
        </p:nvSpPr>
        <p:spPr>
          <a:xfrm>
            <a:off x="6755980" y="2410691"/>
            <a:ext cx="3626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you still have “</a:t>
            </a:r>
            <a:r>
              <a:rPr lang="en-US" dirty="0" err="1"/>
              <a:t>minimal_server</a:t>
            </a:r>
            <a:r>
              <a:rPr lang="en-US" dirty="0"/>
              <a:t>”?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1DF0D7-5267-AE84-D4DB-4E7B12DB2A7E}"/>
              </a:ext>
            </a:extLst>
          </p:cNvPr>
          <p:cNvSpPr txBox="1"/>
          <p:nvPr/>
        </p:nvSpPr>
        <p:spPr>
          <a:xfrm>
            <a:off x="6755980" y="3139446"/>
            <a:ext cx="1924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not, let’s build it</a:t>
            </a:r>
          </a:p>
        </p:txBody>
      </p:sp>
    </p:spTree>
    <p:extLst>
      <p:ext uri="{BB962C8B-B14F-4D97-AF65-F5344CB8AC3E}">
        <p14:creationId xmlns:p14="http://schemas.microsoft.com/office/powerpoint/2010/main" val="10539485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E97B6-2FFA-54F9-EA57-D8FACAD98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a deployment file</a:t>
            </a:r>
            <a:br>
              <a:rPr lang="en-US" dirty="0"/>
            </a:br>
            <a:r>
              <a:rPr lang="en-US" dirty="0"/>
              <a:t>a “Deployment” will manage the lifecycle of your pod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B3833B-6666-FB94-3B57-E996DDAC634C}"/>
              </a:ext>
            </a:extLst>
          </p:cNvPr>
          <p:cNvSpPr txBox="1"/>
          <p:nvPr/>
        </p:nvSpPr>
        <p:spPr>
          <a:xfrm>
            <a:off x="653690" y="1871238"/>
            <a:ext cx="88303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1200" b="1" i="0" u="none" strike="noStrike" dirty="0" err="1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apiVersion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1" i="0" u="none" strike="noStrike" dirty="0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apps/v1</a:t>
            </a:r>
            <a:endParaRPr lang="en-US" sz="1200" b="1" dirty="0">
              <a:effectLst/>
            </a:endParaRPr>
          </a:p>
          <a:p>
            <a:pPr rtl="0">
              <a:buNone/>
            </a:pPr>
            <a:r>
              <a:rPr lang="en-US" sz="12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kind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1" i="0" u="none" strike="noStrike" dirty="0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Deployment</a:t>
            </a:r>
            <a:endParaRPr lang="en-US" sz="1200" b="1" dirty="0">
              <a:effectLst/>
            </a:endParaRPr>
          </a:p>
          <a:p>
            <a:pPr rtl="0">
              <a:buNone/>
            </a:pPr>
            <a:r>
              <a:rPr lang="en-US" sz="12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metadata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endParaRPr lang="en-US" sz="1200" b="1" dirty="0">
              <a:effectLst/>
            </a:endParaRPr>
          </a:p>
          <a:p>
            <a:pPr rtl="0">
              <a:buNone/>
            </a:pP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name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1" i="0" u="none" strike="noStrike" dirty="0" err="1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fastapi</a:t>
            </a:r>
            <a:r>
              <a:rPr lang="en-US" sz="1200" b="1" i="0" u="none" strike="noStrike" dirty="0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-app</a:t>
            </a:r>
            <a:endParaRPr lang="en-US" sz="1200" b="1" dirty="0">
              <a:effectLst/>
            </a:endParaRPr>
          </a:p>
          <a:p>
            <a:pPr rtl="0">
              <a:buNone/>
            </a:pP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labels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                      </a:t>
            </a:r>
            <a:r>
              <a:rPr lang="en-US" sz="1200" b="1" i="0" u="none" strike="noStrike" dirty="0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# Labels to identify the Deployment</a:t>
            </a:r>
            <a:endParaRPr lang="en-US" sz="1200" b="1" dirty="0">
              <a:effectLst/>
            </a:endParaRPr>
          </a:p>
          <a:p>
            <a:pPr rtl="0">
              <a:buNone/>
            </a:pP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  </a:t>
            </a:r>
            <a:r>
              <a:rPr lang="en-US" sz="12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app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1" i="0" u="none" strike="noStrike" dirty="0" err="1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fastapi</a:t>
            </a:r>
            <a:r>
              <a:rPr lang="en-US" sz="1200" b="1" i="0" u="none" strike="noStrike" dirty="0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-app</a:t>
            </a:r>
            <a:endParaRPr lang="en-US" sz="1200" b="1" dirty="0">
              <a:effectLst/>
            </a:endParaRPr>
          </a:p>
          <a:p>
            <a:pPr rtl="0">
              <a:buNone/>
            </a:pPr>
            <a:r>
              <a:rPr lang="en-US" sz="12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spec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                         </a:t>
            </a:r>
            <a:r>
              <a:rPr lang="en-US" sz="1200" b="1" i="0" u="none" strike="noStrike" dirty="0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# Specification for the Deployment</a:t>
            </a:r>
            <a:endParaRPr lang="en-US" sz="1200" b="1" dirty="0">
              <a:effectLst/>
            </a:endParaRPr>
          </a:p>
          <a:p>
            <a:pPr rtl="0">
              <a:buNone/>
            </a:pP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replicas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1" i="0" u="none" strike="noStrike" dirty="0">
                <a:solidFill>
                  <a:srgbClr val="B48EAD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                  </a:t>
            </a:r>
            <a:r>
              <a:rPr lang="en-US" sz="1200" b="1" i="0" u="none" strike="noStrike" dirty="0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# </a:t>
            </a:r>
            <a:r>
              <a:rPr lang="en-US" sz="1200" b="1" i="0" u="none" strike="noStrike" dirty="0">
                <a:solidFill>
                  <a:srgbClr val="616E88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Number of replicas to run</a:t>
            </a:r>
            <a:endParaRPr lang="en-US" sz="1200" b="1" dirty="0">
              <a:effectLst/>
              <a:highlight>
                <a:srgbClr val="FFFF00"/>
              </a:highlight>
            </a:endParaRPr>
          </a:p>
          <a:p>
            <a:pPr rtl="0">
              <a:buNone/>
            </a:pP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selector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                    </a:t>
            </a:r>
            <a:r>
              <a:rPr lang="en-US" sz="1200" b="1" i="0" u="none" strike="noStrike" dirty="0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# Selector to identify the pods managed by this Deployment</a:t>
            </a:r>
            <a:endParaRPr lang="en-US" sz="1200" b="1" dirty="0">
              <a:effectLst/>
            </a:endParaRPr>
          </a:p>
          <a:p>
            <a:pPr rtl="0">
              <a:buNone/>
            </a:pP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  </a:t>
            </a:r>
            <a:r>
              <a:rPr lang="en-US" sz="1200" b="1" i="0" u="none" strike="noStrike" dirty="0" err="1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matchLabels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endParaRPr lang="en-US" sz="1200" b="1" dirty="0">
              <a:effectLst/>
            </a:endParaRPr>
          </a:p>
          <a:p>
            <a:pPr rtl="0">
              <a:buNone/>
            </a:pP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    </a:t>
            </a:r>
            <a:r>
              <a:rPr lang="en-US" sz="12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app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1" i="0" u="none" strike="noStrike" dirty="0" err="1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fastapi</a:t>
            </a:r>
            <a:r>
              <a:rPr lang="en-US" sz="1200" b="1" i="0" u="none" strike="noStrike" dirty="0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-app</a:t>
            </a:r>
            <a:endParaRPr lang="en-US" sz="1200" b="1" dirty="0">
              <a:effectLst/>
            </a:endParaRPr>
          </a:p>
          <a:p>
            <a:pPr rtl="0">
              <a:buNone/>
            </a:pP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template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                    </a:t>
            </a:r>
            <a:r>
              <a:rPr lang="en-US" sz="1200" b="1" i="0" u="none" strike="noStrike" dirty="0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# Template for the pods created by this Deployment</a:t>
            </a:r>
            <a:endParaRPr lang="en-US" sz="1200" b="1" dirty="0">
              <a:effectLst/>
            </a:endParaRPr>
          </a:p>
          <a:p>
            <a:pPr rtl="0">
              <a:buNone/>
            </a:pP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  </a:t>
            </a:r>
            <a:r>
              <a:rPr lang="en-US" sz="12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metadata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endParaRPr lang="en-US" sz="1200" b="1" dirty="0">
              <a:effectLst/>
            </a:endParaRPr>
          </a:p>
          <a:p>
            <a:pPr rtl="0">
              <a:buNone/>
            </a:pP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    </a:t>
            </a:r>
            <a:r>
              <a:rPr lang="en-US" sz="12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labels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endParaRPr lang="en-US" sz="1200" b="1" dirty="0">
              <a:effectLst/>
            </a:endParaRPr>
          </a:p>
          <a:p>
            <a:pPr rtl="0">
              <a:buNone/>
            </a:pP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      </a:t>
            </a:r>
            <a:r>
              <a:rPr lang="en-US" sz="12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app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1" i="0" u="none" strike="noStrike" dirty="0" err="1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fastapi</a:t>
            </a:r>
            <a:r>
              <a:rPr lang="en-US" sz="1200" b="1" i="0" u="none" strike="noStrike" dirty="0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-app</a:t>
            </a:r>
            <a:endParaRPr lang="en-US" sz="1200" b="1" dirty="0">
              <a:effectLst/>
            </a:endParaRPr>
          </a:p>
          <a:p>
            <a:pPr rtl="0">
              <a:buNone/>
            </a:pP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  </a:t>
            </a:r>
            <a:r>
              <a:rPr lang="en-US" sz="12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spec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                      </a:t>
            </a:r>
            <a:r>
              <a:rPr lang="en-US" sz="1200" b="1" i="0" u="none" strike="noStrike" dirty="0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# Specification for the pod</a:t>
            </a:r>
            <a:endParaRPr lang="en-US" sz="1200" b="1" dirty="0">
              <a:effectLst/>
            </a:endParaRPr>
          </a:p>
          <a:p>
            <a:pPr rtl="0">
              <a:buNone/>
            </a:pP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    </a:t>
            </a:r>
            <a:r>
              <a:rPr lang="en-US" sz="12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containers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              </a:t>
            </a:r>
            <a:r>
              <a:rPr lang="en-US" sz="1200" b="1" i="0" u="none" strike="noStrike" dirty="0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# List of containers in the pod</a:t>
            </a:r>
            <a:endParaRPr lang="en-US" sz="1200" b="1" dirty="0">
              <a:effectLst/>
            </a:endParaRPr>
          </a:p>
          <a:p>
            <a:pPr rtl="0">
              <a:buNone/>
            </a:pP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    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name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1" i="0" u="none" strike="noStrike" dirty="0" err="1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fastapi</a:t>
            </a:r>
            <a:endParaRPr lang="en-US" sz="1200" b="1" dirty="0">
              <a:effectLst/>
            </a:endParaRPr>
          </a:p>
          <a:p>
            <a:pPr rtl="0">
              <a:buNone/>
            </a:pP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      </a:t>
            </a:r>
            <a:r>
              <a:rPr lang="en-US" sz="12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image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1" i="0" u="none" strike="noStrike" dirty="0" err="1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minimal_server:latest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  </a:t>
            </a:r>
            <a:r>
              <a:rPr lang="en-US" sz="1200" b="1" i="0" u="none" strike="noStrike" dirty="0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# </a:t>
            </a:r>
            <a:r>
              <a:rPr lang="en-US" sz="1200" b="1" i="0" u="none" strike="noStrike" dirty="0">
                <a:solidFill>
                  <a:srgbClr val="616E88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Name of the Docker image to use</a:t>
            </a:r>
            <a:endParaRPr lang="en-US" sz="1200" b="1" dirty="0">
              <a:effectLst/>
              <a:highlight>
                <a:srgbClr val="FFFF00"/>
              </a:highlight>
            </a:endParaRPr>
          </a:p>
          <a:p>
            <a:pPr rtl="0">
              <a:buNone/>
            </a:pP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      </a:t>
            </a:r>
            <a:r>
              <a:rPr lang="en-US" sz="1200" b="1" i="0" u="none" strike="noStrike" dirty="0" err="1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imagePullPolicy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1" i="0" u="none" strike="noStrike" dirty="0" err="1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IfNotPresent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 </a:t>
            </a:r>
            <a:r>
              <a:rPr lang="en-US" sz="1200" b="1" i="0" u="none" strike="noStrike" dirty="0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# Pull the image only if not present locally</a:t>
            </a:r>
            <a:endParaRPr lang="en-US" sz="1200" b="1" dirty="0">
              <a:effectLst/>
            </a:endParaRPr>
          </a:p>
          <a:p>
            <a:pPr rtl="0">
              <a:buNone/>
            </a:pP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      </a:t>
            </a:r>
            <a:r>
              <a:rPr lang="en-US" sz="12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ports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endParaRPr lang="en-US" sz="1200" b="1" dirty="0">
              <a:effectLst/>
            </a:endParaRPr>
          </a:p>
          <a:p>
            <a:pPr rtl="0">
              <a:buNone/>
            </a:pP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      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1" i="0" u="none" strike="noStrike" dirty="0" err="1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containerPort</a:t>
            </a:r>
            <a:r>
              <a:rPr lang="en-US" sz="12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200" b="1" i="0" u="none" strike="noStrike" dirty="0">
                <a:solidFill>
                  <a:srgbClr val="B48EAD"/>
                </a:solidFill>
                <a:effectLst/>
                <a:latin typeface="Courier New" panose="02070309020205020404" pitchFamily="49" charset="0"/>
              </a:rPr>
              <a:t>8000</a:t>
            </a:r>
            <a:r>
              <a:rPr lang="en-US" sz="12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  </a:t>
            </a:r>
            <a:r>
              <a:rPr lang="en-US" sz="1200" b="1" i="0" u="none" strike="noStrike" dirty="0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# Port on which the </a:t>
            </a:r>
            <a:r>
              <a:rPr lang="en-US" sz="1200" b="1" i="0" u="none" strike="noStrike" dirty="0" err="1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FastAPI</a:t>
            </a:r>
            <a:r>
              <a:rPr lang="en-US" sz="1200" b="1" i="0" u="none" strike="noStrike" dirty="0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 app will run</a:t>
            </a:r>
            <a:endParaRPr lang="en-US" sz="1200" b="1" dirty="0">
              <a:effectLst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BF0E63-E85A-5BF8-CDD7-D8C2BD61AE06}"/>
              </a:ext>
            </a:extLst>
          </p:cNvPr>
          <p:cNvSpPr txBox="1"/>
          <p:nvPr/>
        </p:nvSpPr>
        <p:spPr>
          <a:xfrm>
            <a:off x="3776364" y="6128342"/>
            <a:ext cx="4628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1800" b="1" i="0" u="none" strike="noStrike" dirty="0" err="1">
                <a:solidFill>
                  <a:srgbClr val="88C0D0"/>
                </a:solidFill>
                <a:effectLst/>
                <a:latin typeface="Courier New" panose="02070309020205020404" pitchFamily="49" charset="0"/>
              </a:rPr>
              <a:t>kubectl</a:t>
            </a:r>
            <a:r>
              <a:rPr lang="en-US" sz="18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apply</a:t>
            </a:r>
            <a:r>
              <a:rPr lang="en-US" sz="18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-f</a:t>
            </a:r>
            <a:r>
              <a:rPr lang="en-US" sz="18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 err="1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deployment.yaml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098218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820EB-319B-4D31-C4AA-9EE8E9757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a service file</a:t>
            </a:r>
            <a:br>
              <a:rPr lang="en-US" dirty="0"/>
            </a:br>
            <a:r>
              <a:rPr lang="en-US" dirty="0"/>
              <a:t>This will provide an end-point for clients to access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202C1A-53DA-CDBC-2BA8-8CD5F6382FD3}"/>
              </a:ext>
            </a:extLst>
          </p:cNvPr>
          <p:cNvSpPr txBox="1"/>
          <p:nvPr/>
        </p:nvSpPr>
        <p:spPr>
          <a:xfrm>
            <a:off x="575894" y="1829456"/>
            <a:ext cx="1131130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1800" b="1" i="0" u="none" strike="noStrike" dirty="0" err="1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apiVersion</a:t>
            </a:r>
            <a:r>
              <a:rPr lang="en-US" sz="18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8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v1</a:t>
            </a:r>
            <a:endParaRPr lang="en-US" b="1" dirty="0">
              <a:effectLst/>
            </a:endParaRPr>
          </a:p>
          <a:p>
            <a:pPr rtl="0">
              <a:buNone/>
            </a:pPr>
            <a:r>
              <a:rPr lang="en-US" sz="18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kind</a:t>
            </a:r>
            <a:r>
              <a:rPr lang="en-US" sz="18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8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Service</a:t>
            </a:r>
            <a:endParaRPr lang="en-US" b="1" dirty="0">
              <a:effectLst/>
            </a:endParaRPr>
          </a:p>
          <a:p>
            <a:pPr rtl="0">
              <a:buNone/>
            </a:pPr>
            <a:r>
              <a:rPr lang="en-US" sz="18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metadata</a:t>
            </a:r>
            <a:r>
              <a:rPr lang="en-US" sz="18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endParaRPr lang="en-US" b="1" dirty="0">
              <a:effectLst/>
            </a:endParaRPr>
          </a:p>
          <a:p>
            <a:pPr rtl="0">
              <a:buNone/>
            </a:pPr>
            <a:r>
              <a:rPr lang="en-US" sz="18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8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name</a:t>
            </a:r>
            <a:r>
              <a:rPr lang="en-US" sz="18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8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 err="1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fastapi</a:t>
            </a:r>
            <a:r>
              <a:rPr lang="en-US" sz="1800" b="1" i="0" u="none" strike="noStrike" dirty="0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-service</a:t>
            </a:r>
            <a:endParaRPr lang="en-US" b="1" dirty="0">
              <a:effectLst/>
            </a:endParaRPr>
          </a:p>
          <a:p>
            <a:pPr rtl="0">
              <a:buNone/>
            </a:pPr>
            <a:r>
              <a:rPr lang="en-US" sz="18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spec</a:t>
            </a:r>
            <a:r>
              <a:rPr lang="en-US" sz="18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endParaRPr lang="en-US" b="1" dirty="0">
              <a:effectLst/>
            </a:endParaRPr>
          </a:p>
          <a:p>
            <a:pPr rtl="0">
              <a:buNone/>
            </a:pPr>
            <a:r>
              <a:rPr lang="en-US" sz="18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8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selector</a:t>
            </a:r>
            <a:r>
              <a:rPr lang="en-US" sz="18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endParaRPr lang="en-US" b="1" dirty="0">
              <a:effectLst/>
            </a:endParaRPr>
          </a:p>
          <a:p>
            <a:pPr rtl="0">
              <a:buNone/>
            </a:pPr>
            <a:r>
              <a:rPr lang="en-US" sz="18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  </a:t>
            </a:r>
            <a:r>
              <a:rPr lang="en-US" sz="18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app</a:t>
            </a:r>
            <a:r>
              <a:rPr lang="en-US" sz="18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8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 err="1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fastapi</a:t>
            </a:r>
            <a:r>
              <a:rPr lang="en-US" sz="1800" b="1" i="0" u="none" strike="noStrike" dirty="0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-app</a:t>
            </a:r>
            <a:endParaRPr lang="en-US" b="1" dirty="0">
              <a:effectLst/>
            </a:endParaRPr>
          </a:p>
          <a:p>
            <a:pPr rtl="0">
              <a:buNone/>
            </a:pPr>
            <a:r>
              <a:rPr lang="en-US" sz="18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8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ports</a:t>
            </a:r>
            <a:r>
              <a:rPr lang="en-US" sz="18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endParaRPr lang="en-US" b="1" dirty="0">
              <a:effectLst/>
            </a:endParaRPr>
          </a:p>
          <a:p>
            <a:pPr rtl="0">
              <a:buNone/>
            </a:pPr>
            <a:r>
              <a:rPr lang="en-US" sz="18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  </a:t>
            </a:r>
            <a:r>
              <a:rPr lang="en-US" sz="18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en-US" sz="18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protocol</a:t>
            </a:r>
            <a:r>
              <a:rPr lang="en-US" sz="18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8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TCP</a:t>
            </a:r>
            <a:endParaRPr lang="en-US" b="1" dirty="0">
              <a:effectLst/>
            </a:endParaRPr>
          </a:p>
          <a:p>
            <a:pPr rtl="0">
              <a:buNone/>
            </a:pPr>
            <a:r>
              <a:rPr lang="en-US" sz="18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    </a:t>
            </a:r>
            <a:r>
              <a:rPr lang="en-US" sz="18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port</a:t>
            </a:r>
            <a:r>
              <a:rPr lang="en-US" sz="18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8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>
                <a:solidFill>
                  <a:srgbClr val="B48EAD"/>
                </a:solidFill>
                <a:effectLst/>
                <a:latin typeface="Courier New" panose="02070309020205020404" pitchFamily="49" charset="0"/>
              </a:rPr>
              <a:t>8000</a:t>
            </a:r>
            <a:r>
              <a:rPr lang="en-US" sz="18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# Port exposed by the service</a:t>
            </a:r>
            <a:endParaRPr lang="en-US" b="1" dirty="0">
              <a:effectLst/>
            </a:endParaRPr>
          </a:p>
          <a:p>
            <a:pPr rtl="0">
              <a:buNone/>
            </a:pPr>
            <a:r>
              <a:rPr lang="en-US" sz="18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    </a:t>
            </a:r>
            <a:r>
              <a:rPr lang="en-US" sz="1800" b="1" i="0" u="none" strike="noStrike" dirty="0" err="1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targetPort</a:t>
            </a:r>
            <a:r>
              <a:rPr lang="en-US" sz="18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8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>
                <a:solidFill>
                  <a:srgbClr val="B48EAD"/>
                </a:solidFill>
                <a:effectLst/>
                <a:latin typeface="Courier New" panose="02070309020205020404" pitchFamily="49" charset="0"/>
              </a:rPr>
              <a:t>8000</a:t>
            </a:r>
            <a:r>
              <a:rPr lang="en-US" sz="18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# Port on which the </a:t>
            </a:r>
            <a:r>
              <a:rPr lang="en-US" sz="1800" b="1" i="0" u="none" strike="noStrike" dirty="0" err="1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FastAPI</a:t>
            </a:r>
            <a:r>
              <a:rPr lang="en-US" sz="1800" b="1" i="0" u="none" strike="noStrike" dirty="0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 app is running in the container</a:t>
            </a:r>
            <a:endParaRPr lang="en-US" b="1" dirty="0">
              <a:effectLst/>
            </a:endParaRPr>
          </a:p>
          <a:p>
            <a:pPr rtl="0">
              <a:buNone/>
            </a:pPr>
            <a:r>
              <a:rPr lang="en-US" sz="18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8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type</a:t>
            </a:r>
            <a:r>
              <a:rPr lang="en-US" sz="1800" b="1" i="0" u="none" strike="noStrike" dirty="0">
                <a:solidFill>
                  <a:srgbClr val="ECEFF4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en-US" sz="18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 err="1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LoadBalancer</a:t>
            </a:r>
            <a:r>
              <a:rPr lang="en-US" sz="1800" b="1" i="0" u="none" strike="noStrike" dirty="0">
                <a:solidFill>
                  <a:srgbClr val="D8DEE9"/>
                </a:solidFill>
                <a:effectLst/>
                <a:latin typeface="Courier New" panose="02070309020205020404" pitchFamily="49" charset="0"/>
              </a:rPr>
              <a:t>  </a:t>
            </a:r>
            <a:r>
              <a:rPr lang="en-US" sz="1800" b="1" i="0" u="none" strike="noStrike" dirty="0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# Other options: </a:t>
            </a:r>
            <a:r>
              <a:rPr lang="en-US" sz="1800" b="1" i="0" u="none" strike="noStrike" dirty="0" err="1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ClusterIP</a:t>
            </a:r>
            <a:r>
              <a:rPr lang="en-US" sz="1800" b="1" i="0" u="none" strike="noStrike" dirty="0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800" b="1" i="0" u="none" strike="noStrike" dirty="0" err="1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NodePort</a:t>
            </a:r>
            <a:r>
              <a:rPr lang="en-US" sz="1800" b="1" i="0" u="none" strike="noStrike" dirty="0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800" b="1" i="0" u="none" strike="noStrike" dirty="0" err="1">
                <a:solidFill>
                  <a:srgbClr val="616E88"/>
                </a:solidFill>
                <a:effectLst/>
                <a:latin typeface="Courier New" panose="02070309020205020404" pitchFamily="49" charset="0"/>
              </a:rPr>
              <a:t>ExternalName</a:t>
            </a:r>
            <a:endParaRPr lang="en-US" b="1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8289AD-F8A3-D080-FED9-94A025B34002}"/>
              </a:ext>
            </a:extLst>
          </p:cNvPr>
          <p:cNvSpPr txBox="1"/>
          <p:nvPr/>
        </p:nvSpPr>
        <p:spPr>
          <a:xfrm>
            <a:off x="3776364" y="5759010"/>
            <a:ext cx="4628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1800" b="1" i="0" u="none" strike="noStrike" dirty="0" err="1">
                <a:solidFill>
                  <a:srgbClr val="88C0D0"/>
                </a:solidFill>
                <a:effectLst/>
                <a:latin typeface="Courier New" panose="02070309020205020404" pitchFamily="49" charset="0"/>
              </a:rPr>
              <a:t>kubectl</a:t>
            </a:r>
            <a:r>
              <a:rPr lang="en-US" sz="18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apply</a:t>
            </a:r>
            <a:r>
              <a:rPr lang="en-US" sz="18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-f</a:t>
            </a:r>
            <a:r>
              <a:rPr lang="en-US" sz="18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 err="1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service.yaml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95348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23F69-33C7-911D-9C4B-8CC58C70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Take a step back</a:t>
            </a:r>
            <a:br>
              <a:rPr lang="en-US" dirty="0"/>
            </a:br>
            <a:r>
              <a:rPr lang="en-US" dirty="0"/>
              <a:t>Images are the package; containers Are what is running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AAC902-6791-C794-EED8-816822DF6AE8}"/>
              </a:ext>
            </a:extLst>
          </p:cNvPr>
          <p:cNvSpPr txBox="1"/>
          <p:nvPr/>
        </p:nvSpPr>
        <p:spPr>
          <a:xfrm>
            <a:off x="581192" y="224197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Docker provides an interface for two main objects: images and containers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CC5CE6-7652-002C-0F47-26BAA07DD17D}"/>
              </a:ext>
            </a:extLst>
          </p:cNvPr>
          <p:cNvSpPr txBox="1"/>
          <p:nvPr/>
        </p:nvSpPr>
        <p:spPr>
          <a:xfrm>
            <a:off x="819574" y="3429000"/>
            <a:ext cx="4714239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Images</a:t>
            </a:r>
            <a:r>
              <a:rPr lang="en-US" sz="2400" dirty="0"/>
              <a:t> are the files, executables, configurations that we build, upload, download or deploy</a:t>
            </a:r>
          </a:p>
          <a:p>
            <a:endParaRPr lang="en-US" sz="2400" dirty="0"/>
          </a:p>
          <a:p>
            <a:r>
              <a:rPr lang="en-US" sz="2400" dirty="0"/>
              <a:t>search | pull | </a:t>
            </a:r>
            <a:r>
              <a:rPr lang="en-US" sz="2400" i="1" dirty="0"/>
              <a:t>list</a:t>
            </a:r>
            <a:r>
              <a:rPr lang="en-US" sz="2400" dirty="0"/>
              <a:t> | build | remove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174561-E3B5-6D49-2558-9ECEA642990E}"/>
              </a:ext>
            </a:extLst>
          </p:cNvPr>
          <p:cNvSpPr txBox="1"/>
          <p:nvPr/>
        </p:nvSpPr>
        <p:spPr>
          <a:xfrm>
            <a:off x="6096000" y="3429000"/>
            <a:ext cx="5514808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Containers</a:t>
            </a:r>
            <a:r>
              <a:rPr lang="en-US" sz="2400" b="1" dirty="0"/>
              <a:t> </a:t>
            </a:r>
            <a:r>
              <a:rPr lang="en-US" sz="2400" dirty="0"/>
              <a:t>are the actual running instances of those images, the programs, the servers and the processes</a:t>
            </a:r>
          </a:p>
          <a:p>
            <a:endParaRPr lang="en-US" sz="2400" b="1" dirty="0"/>
          </a:p>
          <a:p>
            <a:r>
              <a:rPr lang="en-US" sz="2400" dirty="0"/>
              <a:t>run | exec | </a:t>
            </a:r>
            <a:r>
              <a:rPr lang="en-US" sz="2400" dirty="0" err="1"/>
              <a:t>ps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50393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DDE26-C1AF-0BE8-99F6-20C09E84C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30189-0527-0BE4-E390-D59B4F78E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“</a:t>
            </a:r>
            <a:r>
              <a:rPr lang="en-US" dirty="0" err="1"/>
              <a:t>kubectl</a:t>
            </a:r>
            <a:r>
              <a:rPr lang="en-US" dirty="0"/>
              <a:t>” to interact with your cluster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EB1928-E79F-A76F-32E2-665C003F3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94" y="2003608"/>
            <a:ext cx="7772400" cy="11141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1E2E78-D384-4E24-DA2D-88C02C00F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94" y="3429000"/>
            <a:ext cx="7772400" cy="934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87DB6B-20CC-1528-51B9-AE3AE0660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94" y="4778854"/>
            <a:ext cx="7772400" cy="722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02436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45F3F-E75E-7E7B-8FD7-340C20B76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to install additional clients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B01A84-2A4E-A998-AC61-C1FE507F7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972" y="1457971"/>
            <a:ext cx="7772400" cy="20325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52F95E-1811-8E21-E9A0-200ECA472255}"/>
              </a:ext>
            </a:extLst>
          </p:cNvPr>
          <p:cNvSpPr txBox="1"/>
          <p:nvPr/>
        </p:nvSpPr>
        <p:spPr>
          <a:xfrm>
            <a:off x="666109" y="1862007"/>
            <a:ext cx="32536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k9s</a:t>
            </a:r>
            <a:r>
              <a:rPr lang="en-US" sz="1400" dirty="0"/>
              <a:t>: </a:t>
            </a:r>
            <a:r>
              <a:rPr lang="en-US" sz="1400" dirty="0">
                <a:hlinkClick r:id="rId3"/>
              </a:rPr>
              <a:t>https://k9scli.io/</a:t>
            </a:r>
            <a:endParaRPr lang="en-US" sz="1400" dirty="0"/>
          </a:p>
          <a:p>
            <a:r>
              <a:rPr lang="en-US" b="1" dirty="0">
                <a:solidFill>
                  <a:srgbClr val="00B050"/>
                </a:solidFill>
              </a:rPr>
              <a:t>brew install </a:t>
            </a:r>
            <a:r>
              <a:rPr lang="en-US" b="1" dirty="0">
                <a:solidFill>
                  <a:schemeClr val="accent2"/>
                </a:solidFill>
              </a:rPr>
              <a:t>derailed/k9s/k9s </a:t>
            </a:r>
          </a:p>
          <a:p>
            <a:r>
              <a:rPr lang="en-US" b="1" dirty="0" err="1">
                <a:solidFill>
                  <a:srgbClr val="00B050"/>
                </a:solidFill>
              </a:rPr>
              <a:t>choco</a:t>
            </a:r>
            <a:r>
              <a:rPr lang="en-US" b="1" dirty="0">
                <a:solidFill>
                  <a:srgbClr val="00B050"/>
                </a:solidFill>
              </a:rPr>
              <a:t> install </a:t>
            </a:r>
            <a:r>
              <a:rPr lang="en-US" b="1" dirty="0">
                <a:solidFill>
                  <a:schemeClr val="accent2"/>
                </a:solidFill>
              </a:rPr>
              <a:t>k9s</a:t>
            </a:r>
          </a:p>
        </p:txBody>
      </p:sp>
      <p:pic>
        <p:nvPicPr>
          <p:cNvPr id="1026" name="Picture 2" descr="Lens User Interface">
            <a:extLst>
              <a:ext uri="{FF2B5EF4-FFF2-40B4-BE49-F238E27FC236}">
                <a16:creationId xmlns:a16="http://schemas.microsoft.com/office/drawing/2014/main" id="{CE5E2ED1-9503-F6AF-605E-6FE984B7E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972" y="3563317"/>
            <a:ext cx="5020934" cy="314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073D53-7D8D-641F-41A6-E525A12585C1}"/>
              </a:ext>
            </a:extLst>
          </p:cNvPr>
          <p:cNvSpPr txBox="1"/>
          <p:nvPr/>
        </p:nvSpPr>
        <p:spPr>
          <a:xfrm>
            <a:off x="575894" y="4273314"/>
            <a:ext cx="22316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Lens</a:t>
            </a:r>
            <a:r>
              <a:rPr lang="en-US" sz="1400" dirty="0"/>
              <a:t>: </a:t>
            </a:r>
            <a:r>
              <a:rPr lang="en-US" sz="1400" dirty="0">
                <a:hlinkClick r:id="rId5"/>
              </a:rPr>
              <a:t>https://k8slens.dev/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295928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4AE44-3AC9-6D46-27DF-06B471FAD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with it?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Easily scale the app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0632AB-8F59-86A4-52CF-6ACFEDC07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761" y="2667621"/>
            <a:ext cx="9391306" cy="2633135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E6E5C97B-48EC-67DF-7D1A-9869666381DB}"/>
              </a:ext>
            </a:extLst>
          </p:cNvPr>
          <p:cNvSpPr/>
          <p:nvPr/>
        </p:nvSpPr>
        <p:spPr>
          <a:xfrm>
            <a:off x="1768344" y="2985025"/>
            <a:ext cx="90684" cy="3098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EC199BE3-E815-F2BD-2161-5FDC2D9ED6DB}"/>
              </a:ext>
            </a:extLst>
          </p:cNvPr>
          <p:cNvSpPr/>
          <p:nvPr/>
        </p:nvSpPr>
        <p:spPr>
          <a:xfrm>
            <a:off x="1768344" y="4398188"/>
            <a:ext cx="90684" cy="7418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53540-2060-5DA4-94FC-2CEDC7020133}"/>
              </a:ext>
            </a:extLst>
          </p:cNvPr>
          <p:cNvSpPr txBox="1"/>
          <p:nvPr/>
        </p:nvSpPr>
        <p:spPr>
          <a:xfrm>
            <a:off x="5145206" y="1348658"/>
            <a:ext cx="7046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1800" b="1" i="0" u="none" strike="noStrike" dirty="0" err="1">
                <a:solidFill>
                  <a:srgbClr val="88C0D0"/>
                </a:solidFill>
                <a:effectLst/>
                <a:latin typeface="Courier New" panose="02070309020205020404" pitchFamily="49" charset="0"/>
              </a:rPr>
              <a:t>kubectl</a:t>
            </a:r>
            <a:r>
              <a:rPr lang="en-US" sz="18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scale deployment </a:t>
            </a:r>
            <a:r>
              <a:rPr lang="en-US" sz="1800" b="1" i="0" u="none" strike="noStrike" dirty="0" err="1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fastapi</a:t>
            </a:r>
            <a:r>
              <a:rPr lang="en-US" sz="1800" b="1" i="0" u="none" strike="noStrike" dirty="0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-app -–replicas=5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91DA0B-AA5D-33F0-3EA7-CC629C7B462D}"/>
              </a:ext>
            </a:extLst>
          </p:cNvPr>
          <p:cNvSpPr txBox="1"/>
          <p:nvPr/>
        </p:nvSpPr>
        <p:spPr>
          <a:xfrm>
            <a:off x="915225" y="2925531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pods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C5E3EF-DA6F-79D0-257E-DFFF5725C6DB}"/>
              </a:ext>
            </a:extLst>
          </p:cNvPr>
          <p:cNvSpPr txBox="1"/>
          <p:nvPr/>
        </p:nvSpPr>
        <p:spPr>
          <a:xfrm>
            <a:off x="915224" y="4552452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pods</a:t>
            </a:r>
          </a:p>
        </p:txBody>
      </p:sp>
    </p:spTree>
    <p:extLst>
      <p:ext uri="{BB962C8B-B14F-4D97-AF65-F5344CB8AC3E}">
        <p14:creationId xmlns:p14="http://schemas.microsoft.com/office/powerpoint/2010/main" val="150270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DD824-B98B-A9F0-DE76-3DBF96BB6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C25CF-9A5A-8BAC-2D46-FB8E071C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with it?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Cluster is self healing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9AE71E12-EC57-375A-B2F5-5A541F156335}"/>
              </a:ext>
            </a:extLst>
          </p:cNvPr>
          <p:cNvSpPr/>
          <p:nvPr/>
        </p:nvSpPr>
        <p:spPr>
          <a:xfrm>
            <a:off x="1768344" y="2985025"/>
            <a:ext cx="90684" cy="3098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B6A375A-7F59-35E0-0C8D-677A1E49C95B}"/>
              </a:ext>
            </a:extLst>
          </p:cNvPr>
          <p:cNvSpPr/>
          <p:nvPr/>
        </p:nvSpPr>
        <p:spPr>
          <a:xfrm>
            <a:off x="1768344" y="4398188"/>
            <a:ext cx="90684" cy="7418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9BD3B6-8C6A-372A-B279-D6308C2C1F90}"/>
              </a:ext>
            </a:extLst>
          </p:cNvPr>
          <p:cNvSpPr txBox="1"/>
          <p:nvPr/>
        </p:nvSpPr>
        <p:spPr>
          <a:xfrm>
            <a:off x="7563324" y="1348658"/>
            <a:ext cx="4628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1800" b="1" i="0" u="none" strike="noStrike" dirty="0" err="1">
                <a:solidFill>
                  <a:srgbClr val="88C0D0"/>
                </a:solidFill>
                <a:effectLst/>
                <a:latin typeface="Courier New" panose="02070309020205020404" pitchFamily="49" charset="0"/>
              </a:rPr>
              <a:t>kubectl</a:t>
            </a:r>
            <a:r>
              <a:rPr lang="en-US" sz="18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delete</a:t>
            </a:r>
            <a:r>
              <a:rPr lang="en-US" sz="18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>
                <a:solidFill>
                  <a:srgbClr val="1CADE4"/>
                </a:solidFill>
                <a:effectLst/>
                <a:latin typeface="Courier New" panose="02070309020205020404" pitchFamily="49" charset="0"/>
              </a:rPr>
              <a:t>pod</a:t>
            </a:r>
            <a:r>
              <a:rPr lang="en-US" sz="1800" b="1" i="0" u="none" strike="noStrike" dirty="0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 &lt;pod name&gt;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A0D852-3AE9-27F8-8578-A15DC76F5FD3}"/>
              </a:ext>
            </a:extLst>
          </p:cNvPr>
          <p:cNvSpPr txBox="1"/>
          <p:nvPr/>
        </p:nvSpPr>
        <p:spPr>
          <a:xfrm>
            <a:off x="915225" y="2925531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pods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76FF71-A870-323D-F9E8-5D9FE60C6EAB}"/>
              </a:ext>
            </a:extLst>
          </p:cNvPr>
          <p:cNvSpPr txBox="1"/>
          <p:nvPr/>
        </p:nvSpPr>
        <p:spPr>
          <a:xfrm>
            <a:off x="915224" y="4552452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pods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74056E-6825-2B4D-C2D3-9E2F029BF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764" y="2755295"/>
            <a:ext cx="9391303" cy="263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107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03D51-614D-026A-432D-50FFE9F52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9B0E7-3519-B063-1BEB-08E27FBDC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with it?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Rolling updates (zero downtime)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A6BA78-71D8-C55B-99FE-4A20F756DC43}"/>
              </a:ext>
            </a:extLst>
          </p:cNvPr>
          <p:cNvSpPr txBox="1"/>
          <p:nvPr/>
        </p:nvSpPr>
        <p:spPr>
          <a:xfrm>
            <a:off x="759221" y="2488131"/>
            <a:ext cx="10662961" cy="2939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b="1" i="1" u="none" strike="noStrike" dirty="0">
                <a:solidFill>
                  <a:srgbClr val="5C6370"/>
                </a:solidFill>
                <a:effectLst/>
                <a:latin typeface="Courier New" panose="02070309020205020404" pitchFamily="49" charset="0"/>
              </a:rPr>
              <a:t># Build new version</a:t>
            </a:r>
            <a:endParaRPr lang="en-US" b="1" dirty="0">
              <a:effectLst/>
            </a:endParaRPr>
          </a:p>
          <a:p>
            <a:pPr rtl="0">
              <a:buNone/>
            </a:pPr>
            <a:r>
              <a:rPr lang="en-US" b="1" i="0" u="none" strike="noStrike" dirty="0">
                <a:solidFill>
                  <a:srgbClr val="61AFEF"/>
                </a:solidFill>
                <a:effectLst/>
                <a:latin typeface="Courier New" panose="02070309020205020404" pitchFamily="49" charset="0"/>
              </a:rPr>
              <a:t>docker</a:t>
            </a:r>
            <a:r>
              <a:rPr lang="en-US" b="1" i="0" u="none" strike="noStrike" dirty="0">
                <a:solidFill>
                  <a:srgbClr val="ABB2BF"/>
                </a:solidFill>
                <a:effectLst/>
                <a:latin typeface="Courier New" panose="02070309020205020404" pitchFamily="49" charset="0"/>
              </a:rPr>
              <a:t> build -t </a:t>
            </a:r>
            <a:r>
              <a:rPr lang="en-US" b="1" i="0" u="none" strike="noStrike" dirty="0" err="1">
                <a:solidFill>
                  <a:srgbClr val="ABB2BF"/>
                </a:solidFill>
                <a:effectLst/>
                <a:latin typeface="Courier New" panose="02070309020205020404" pitchFamily="49" charset="0"/>
              </a:rPr>
              <a:t>shahbazac</a:t>
            </a:r>
            <a:r>
              <a:rPr lang="en-US" b="1" i="0" u="none" strike="noStrike" dirty="0">
                <a:solidFill>
                  <a:srgbClr val="ABB2BF"/>
                </a:solidFill>
                <a:effectLst/>
                <a:latin typeface="Courier New" panose="02070309020205020404" pitchFamily="49" charset="0"/>
              </a:rPr>
              <a:t>/minimal_server:v2 </a:t>
            </a:r>
            <a:r>
              <a:rPr lang="en-US" b="1" i="0" u="none" strike="noStrike" dirty="0">
                <a:solidFill>
                  <a:srgbClr val="D19A66"/>
                </a:solidFill>
                <a:effectLst/>
                <a:latin typeface="Courier New" panose="02070309020205020404" pitchFamily="49" charset="0"/>
              </a:rPr>
              <a:t>.</a:t>
            </a:r>
            <a:endParaRPr lang="en-US" b="1" dirty="0">
              <a:effectLst/>
            </a:endParaRPr>
          </a:p>
          <a:p>
            <a:pPr rtl="0">
              <a:buNone/>
            </a:pPr>
            <a:r>
              <a:rPr lang="en-US" b="1" i="0" u="none" strike="noStrike" dirty="0">
                <a:solidFill>
                  <a:srgbClr val="61AFEF"/>
                </a:solidFill>
                <a:effectLst/>
                <a:latin typeface="Courier New" panose="02070309020205020404" pitchFamily="49" charset="0"/>
              </a:rPr>
              <a:t>docker</a:t>
            </a:r>
            <a:r>
              <a:rPr lang="en-US" b="1" i="0" u="none" strike="noStrike" dirty="0">
                <a:solidFill>
                  <a:srgbClr val="ABB2BF"/>
                </a:solidFill>
                <a:effectLst/>
                <a:latin typeface="Courier New" panose="02070309020205020404" pitchFamily="49" charset="0"/>
              </a:rPr>
              <a:t> push </a:t>
            </a:r>
            <a:r>
              <a:rPr lang="en-US" b="1" i="0" u="none" strike="noStrike" dirty="0" err="1">
                <a:solidFill>
                  <a:srgbClr val="ABB2BF"/>
                </a:solidFill>
                <a:effectLst/>
                <a:latin typeface="Courier New" panose="02070309020205020404" pitchFamily="49" charset="0"/>
              </a:rPr>
              <a:t>shahbazac</a:t>
            </a:r>
            <a:r>
              <a:rPr lang="en-US" b="1" i="0" u="none" strike="noStrike" dirty="0">
                <a:solidFill>
                  <a:srgbClr val="ABB2BF"/>
                </a:solidFill>
                <a:effectLst/>
                <a:latin typeface="Courier New" panose="02070309020205020404" pitchFamily="49" charset="0"/>
              </a:rPr>
              <a:t>/minimal_server:v2</a:t>
            </a:r>
            <a:endParaRPr lang="en-US" b="1" dirty="0">
              <a:effectLst/>
            </a:endParaRPr>
          </a:p>
          <a:p>
            <a:pPr rtl="0">
              <a:buNone/>
            </a:pPr>
            <a:br>
              <a:rPr lang="en-US" b="1" dirty="0">
                <a:effectLst/>
              </a:rPr>
            </a:br>
            <a:r>
              <a:rPr lang="en-US" b="1" i="1" u="none" strike="noStrike" dirty="0">
                <a:solidFill>
                  <a:srgbClr val="5C6370"/>
                </a:solidFill>
                <a:effectLst/>
                <a:latin typeface="Courier New" panose="02070309020205020404" pitchFamily="49" charset="0"/>
              </a:rPr>
              <a:t># Rolling update</a:t>
            </a:r>
            <a:endParaRPr lang="en-US" b="1" dirty="0">
              <a:effectLst/>
            </a:endParaRPr>
          </a:p>
          <a:p>
            <a:pPr rtl="0">
              <a:buNone/>
            </a:pPr>
            <a:r>
              <a:rPr lang="en-US" b="1" i="0" u="none" strike="noStrike" dirty="0" err="1">
                <a:solidFill>
                  <a:srgbClr val="1CADE4"/>
                </a:solidFill>
                <a:effectLst/>
                <a:latin typeface="Courier New" panose="02070309020205020404" pitchFamily="49" charset="0"/>
              </a:rPr>
              <a:t>kubectl</a:t>
            </a:r>
            <a:r>
              <a:rPr lang="en-US" b="1" i="0" u="none" strike="noStrike" dirty="0">
                <a:solidFill>
                  <a:srgbClr val="ABB2B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i="0" u="none" strike="noStrike" dirty="0">
                <a:solidFill>
                  <a:srgbClr val="D19A66"/>
                </a:solidFill>
                <a:effectLst/>
                <a:latin typeface="Courier New" panose="02070309020205020404" pitchFamily="49" charset="0"/>
              </a:rPr>
              <a:t>set</a:t>
            </a:r>
            <a:r>
              <a:rPr lang="en-US" b="1" i="0" u="none" strike="noStrike" dirty="0">
                <a:solidFill>
                  <a:srgbClr val="ABB2BF"/>
                </a:solidFill>
                <a:effectLst/>
                <a:latin typeface="Courier New" panose="02070309020205020404" pitchFamily="49" charset="0"/>
              </a:rPr>
              <a:t> image deployment/</a:t>
            </a:r>
            <a:r>
              <a:rPr lang="en-US" b="1" i="0" u="none" strike="noStrike" dirty="0" err="1">
                <a:solidFill>
                  <a:srgbClr val="ABB2BF"/>
                </a:solidFill>
                <a:effectLst/>
                <a:latin typeface="Courier New" panose="02070309020205020404" pitchFamily="49" charset="0"/>
              </a:rPr>
              <a:t>fastapi</a:t>
            </a:r>
            <a:r>
              <a:rPr lang="en-US" b="1" i="0" u="none" strike="noStrike" dirty="0">
                <a:solidFill>
                  <a:srgbClr val="ABB2BF"/>
                </a:solidFill>
                <a:effectLst/>
                <a:latin typeface="Courier New" panose="02070309020205020404" pitchFamily="49" charset="0"/>
              </a:rPr>
              <a:t>-app </a:t>
            </a:r>
            <a:r>
              <a:rPr lang="en-US" b="1" i="0" u="none" strike="noStrike" dirty="0" err="1">
                <a:solidFill>
                  <a:srgbClr val="61AFEF"/>
                </a:solidFill>
                <a:effectLst/>
                <a:latin typeface="Courier New" panose="02070309020205020404" pitchFamily="49" charset="0"/>
              </a:rPr>
              <a:t>fastapi</a:t>
            </a:r>
            <a:r>
              <a:rPr lang="en-US" b="1" i="0" u="none" strike="noStrike" dirty="0">
                <a:solidFill>
                  <a:srgbClr val="61AFEF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1" i="0" u="none" strike="noStrike" dirty="0" err="1">
                <a:solidFill>
                  <a:srgbClr val="ABB2BF"/>
                </a:solidFill>
                <a:effectLst/>
                <a:latin typeface="Courier New" panose="02070309020205020404" pitchFamily="49" charset="0"/>
              </a:rPr>
              <a:t>shahbazac</a:t>
            </a:r>
            <a:r>
              <a:rPr lang="en-US" b="1" i="0" u="none" strike="noStrike" dirty="0">
                <a:solidFill>
                  <a:srgbClr val="ABB2BF"/>
                </a:solidFill>
                <a:effectLst/>
                <a:latin typeface="Courier New" panose="02070309020205020404" pitchFamily="49" charset="0"/>
              </a:rPr>
              <a:t>/minimal_server:v2</a:t>
            </a:r>
            <a:endParaRPr lang="en-US" b="1" dirty="0">
              <a:effectLst/>
            </a:endParaRPr>
          </a:p>
          <a:p>
            <a:pPr rtl="0">
              <a:buNone/>
            </a:pPr>
            <a:br>
              <a:rPr lang="en-US" b="1" dirty="0">
                <a:effectLst/>
              </a:rPr>
            </a:br>
            <a:r>
              <a:rPr lang="en-US" b="1" i="1" u="none" strike="noStrike" dirty="0">
                <a:solidFill>
                  <a:srgbClr val="5C6370"/>
                </a:solidFill>
                <a:effectLst/>
                <a:latin typeface="Courier New" panose="02070309020205020404" pitchFamily="49" charset="0"/>
              </a:rPr>
              <a:t># Watch the rolling update</a:t>
            </a:r>
            <a:endParaRPr lang="en-US" b="1" dirty="0">
              <a:effectLst/>
            </a:endParaRPr>
          </a:p>
          <a:p>
            <a:pPr rtl="0">
              <a:buNone/>
            </a:pPr>
            <a:r>
              <a:rPr lang="en-US" b="1" i="0" u="none" strike="noStrike" dirty="0" err="1">
                <a:solidFill>
                  <a:srgbClr val="1CADE4"/>
                </a:solidFill>
                <a:effectLst/>
                <a:latin typeface="Courier New" panose="02070309020205020404" pitchFamily="49" charset="0"/>
              </a:rPr>
              <a:t>kubectl</a:t>
            </a:r>
            <a:r>
              <a:rPr lang="en-US" b="1" i="0" u="none" strike="noStrike" dirty="0">
                <a:solidFill>
                  <a:srgbClr val="ABB2BF"/>
                </a:solidFill>
                <a:effectLst/>
                <a:latin typeface="Courier New" panose="02070309020205020404" pitchFamily="49" charset="0"/>
              </a:rPr>
              <a:t> rollout status deployment/</a:t>
            </a:r>
            <a:r>
              <a:rPr lang="en-US" b="1" i="0" u="none" strike="noStrike" dirty="0" err="1">
                <a:solidFill>
                  <a:srgbClr val="ABB2BF"/>
                </a:solidFill>
                <a:effectLst/>
                <a:latin typeface="Courier New" panose="02070309020205020404" pitchFamily="49" charset="0"/>
              </a:rPr>
              <a:t>fastapi</a:t>
            </a:r>
            <a:r>
              <a:rPr lang="en-US" b="1" i="0" u="none" strike="noStrike" dirty="0">
                <a:solidFill>
                  <a:srgbClr val="ABB2BF"/>
                </a:solidFill>
                <a:effectLst/>
                <a:latin typeface="Courier New" panose="02070309020205020404" pitchFamily="49" charset="0"/>
              </a:rPr>
              <a:t>-app</a:t>
            </a:r>
            <a:endParaRPr lang="en-US" b="1" dirty="0">
              <a:effectLst/>
            </a:endParaRPr>
          </a:p>
          <a:p>
            <a:pPr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1" i="0" u="none" strike="noStrike" dirty="0" err="1">
                <a:solidFill>
                  <a:srgbClr val="1CADE4"/>
                </a:solidFill>
                <a:effectLst/>
                <a:latin typeface="Courier New" panose="02070309020205020404" pitchFamily="49" charset="0"/>
              </a:rPr>
              <a:t>kubectl</a:t>
            </a:r>
            <a:r>
              <a:rPr lang="en-US" b="1" i="0" u="none" strike="noStrike" dirty="0">
                <a:solidFill>
                  <a:srgbClr val="ABB2BF"/>
                </a:solidFill>
                <a:effectLst/>
                <a:latin typeface="Courier New" panose="02070309020205020404" pitchFamily="49" charset="0"/>
              </a:rPr>
              <a:t> get pods -w</a:t>
            </a:r>
            <a:endParaRPr lang="en-US" b="1" dirty="0"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121FA-2F28-E8E1-8E64-099D4F84AD43}"/>
              </a:ext>
            </a:extLst>
          </p:cNvPr>
          <p:cNvSpPr txBox="1"/>
          <p:nvPr/>
        </p:nvSpPr>
        <p:spPr>
          <a:xfrm>
            <a:off x="7563324" y="1348658"/>
            <a:ext cx="4628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1800" b="1" i="0" u="none" strike="noStrike" dirty="0" err="1">
                <a:solidFill>
                  <a:srgbClr val="88C0D0"/>
                </a:solidFill>
                <a:effectLst/>
                <a:latin typeface="Courier New" panose="02070309020205020404" pitchFamily="49" charset="0"/>
              </a:rPr>
              <a:t>kubectl</a:t>
            </a:r>
            <a:r>
              <a:rPr lang="en-US" sz="18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set</a:t>
            </a:r>
            <a:r>
              <a:rPr lang="en-US" sz="1800" b="1" i="0" u="none" strike="noStrike" dirty="0">
                <a:solidFill>
                  <a:srgbClr val="8FBCBB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>
                <a:solidFill>
                  <a:srgbClr val="1CADE4"/>
                </a:solidFill>
                <a:effectLst/>
                <a:latin typeface="Courier New" panose="02070309020205020404" pitchFamily="49" charset="0"/>
              </a:rPr>
              <a:t>image</a:t>
            </a:r>
            <a:r>
              <a:rPr lang="en-US" sz="1800" b="1" i="0" u="none" strike="noStrike" dirty="0">
                <a:solidFill>
                  <a:srgbClr val="A3BE8C"/>
                </a:solidFill>
                <a:effectLst/>
                <a:latin typeface="Courier New" panose="02070309020205020404" pitchFamily="49" charset="0"/>
              </a:rPr>
              <a:t> ..</a:t>
            </a:r>
            <a:r>
              <a:rPr lang="en-US" b="1" dirty="0">
                <a:solidFill>
                  <a:srgbClr val="A3BE8C"/>
                </a:solidFill>
                <a:latin typeface="Courier New" panose="02070309020205020404" pitchFamily="49" charset="0"/>
              </a:rPr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40586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C755D-CD3D-19C0-DF60-DA46A6562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A0EE1E6-FA54-C038-71F8-E87DFEDB20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16258"/>
              </p:ext>
            </p:extLst>
          </p:nvPr>
        </p:nvGraphicFramePr>
        <p:xfrm>
          <a:off x="745066" y="2572173"/>
          <a:ext cx="10410613" cy="2072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3787">
                  <a:extLst>
                    <a:ext uri="{9D8B030D-6E8A-4147-A177-3AD203B41FA5}">
                      <a16:colId xmlns:a16="http://schemas.microsoft.com/office/drawing/2014/main" val="2599361820"/>
                    </a:ext>
                  </a:extLst>
                </a:gridCol>
                <a:gridCol w="4666826">
                  <a:extLst>
                    <a:ext uri="{9D8B030D-6E8A-4147-A177-3AD203B41FA5}">
                      <a16:colId xmlns:a16="http://schemas.microsoft.com/office/drawing/2014/main" val="1277741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dirty="0"/>
                        <a:t>Search Docker for an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800" b="0" dirty="0" err="1">
                          <a:solidFill>
                            <a:srgbClr val="679C00"/>
                          </a:solidFill>
                          <a:effectLst/>
                        </a:rPr>
                        <a:t>docker</a:t>
                      </a:r>
                      <a:r>
                        <a:rPr lang="de-DE" sz="2800" b="0" dirty="0">
                          <a:solidFill>
                            <a:srgbClr val="333333"/>
                          </a:solidFill>
                          <a:effectLst/>
                        </a:rPr>
                        <a:t> </a:t>
                      </a:r>
                      <a:r>
                        <a:rPr lang="de-DE" sz="2800" b="0" dirty="0" err="1">
                          <a:solidFill>
                            <a:srgbClr val="998F2F"/>
                          </a:solidFill>
                          <a:effectLst/>
                        </a:rPr>
                        <a:t>search</a:t>
                      </a:r>
                      <a:r>
                        <a:rPr lang="de-DE" sz="2800" b="0" dirty="0">
                          <a:solidFill>
                            <a:srgbClr val="333333"/>
                          </a:solidFill>
                          <a:effectLst/>
                        </a:rPr>
                        <a:t> </a:t>
                      </a:r>
                      <a:r>
                        <a:rPr lang="de-DE" sz="2800" b="0" dirty="0">
                          <a:solidFill>
                            <a:srgbClr val="F9005A"/>
                          </a:solidFill>
                          <a:effectLst/>
                        </a:rPr>
                        <a:t>&lt;</a:t>
                      </a:r>
                      <a:r>
                        <a:rPr lang="de-DE" sz="2800" b="0" dirty="0" err="1">
                          <a:solidFill>
                            <a:srgbClr val="998F2F"/>
                          </a:solidFill>
                          <a:effectLst/>
                        </a:rPr>
                        <a:t>image</a:t>
                      </a:r>
                      <a:r>
                        <a:rPr lang="de-DE" sz="2800" b="0" dirty="0">
                          <a:solidFill>
                            <a:srgbClr val="333333"/>
                          </a:solidFill>
                          <a:effectLst/>
                        </a:rPr>
                        <a:t> </a:t>
                      </a:r>
                      <a:r>
                        <a:rPr lang="de-DE" sz="2800" b="0" dirty="0" err="1">
                          <a:solidFill>
                            <a:srgbClr val="998F2F"/>
                          </a:solidFill>
                          <a:effectLst/>
                        </a:rPr>
                        <a:t>name</a:t>
                      </a:r>
                      <a:r>
                        <a:rPr lang="de-DE" sz="2800" b="0" dirty="0">
                          <a:solidFill>
                            <a:srgbClr val="F9005A"/>
                          </a:solidFill>
                          <a:effectLst/>
                        </a:rPr>
                        <a:t>&gt;</a:t>
                      </a:r>
                      <a:endParaRPr lang="de-DE" sz="2800" b="0" dirty="0">
                        <a:solidFill>
                          <a:srgbClr val="333333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798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dirty="0"/>
                        <a:t>Download an image to local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800" b="0" dirty="0" err="1">
                          <a:solidFill>
                            <a:srgbClr val="679C00"/>
                          </a:solidFill>
                          <a:effectLst/>
                        </a:rPr>
                        <a:t>docker</a:t>
                      </a:r>
                      <a:r>
                        <a:rPr lang="de-DE" sz="2800" b="0" dirty="0">
                          <a:solidFill>
                            <a:srgbClr val="333333"/>
                          </a:solidFill>
                          <a:effectLst/>
                        </a:rPr>
                        <a:t> </a:t>
                      </a:r>
                      <a:r>
                        <a:rPr lang="de-DE" sz="2800" b="0" dirty="0">
                          <a:solidFill>
                            <a:srgbClr val="998F2F"/>
                          </a:solidFill>
                          <a:effectLst/>
                        </a:rPr>
                        <a:t>pull</a:t>
                      </a:r>
                      <a:r>
                        <a:rPr lang="de-DE" sz="2800" b="0" dirty="0">
                          <a:solidFill>
                            <a:srgbClr val="333333"/>
                          </a:solidFill>
                          <a:effectLst/>
                        </a:rPr>
                        <a:t> </a:t>
                      </a:r>
                      <a:r>
                        <a:rPr lang="de-DE" sz="2800" b="0" dirty="0">
                          <a:solidFill>
                            <a:srgbClr val="F9005A"/>
                          </a:solidFill>
                          <a:effectLst/>
                        </a:rPr>
                        <a:t>&lt;</a:t>
                      </a:r>
                      <a:r>
                        <a:rPr lang="de-DE" sz="2800" b="0" dirty="0" err="1">
                          <a:solidFill>
                            <a:srgbClr val="998F2F"/>
                          </a:solidFill>
                          <a:effectLst/>
                        </a:rPr>
                        <a:t>image</a:t>
                      </a:r>
                      <a:r>
                        <a:rPr lang="de-DE" sz="2800" b="0" dirty="0">
                          <a:solidFill>
                            <a:srgbClr val="333333"/>
                          </a:solidFill>
                          <a:effectLst/>
                        </a:rPr>
                        <a:t> </a:t>
                      </a:r>
                      <a:r>
                        <a:rPr lang="de-DE" sz="2800" b="0" dirty="0" err="1">
                          <a:solidFill>
                            <a:srgbClr val="998F2F"/>
                          </a:solidFill>
                          <a:effectLst/>
                        </a:rPr>
                        <a:t>name</a:t>
                      </a:r>
                      <a:r>
                        <a:rPr lang="de-DE" sz="2800" b="0" dirty="0">
                          <a:solidFill>
                            <a:srgbClr val="F9005A"/>
                          </a:solidFill>
                          <a:effectLst/>
                        </a:rPr>
                        <a:t>&gt;</a:t>
                      </a:r>
                      <a:endParaRPr lang="de-DE" sz="2800" b="0" dirty="0">
                        <a:solidFill>
                          <a:srgbClr val="333333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779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dirty="0"/>
                        <a:t>List downloaded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800" b="0" dirty="0" err="1">
                          <a:solidFill>
                            <a:srgbClr val="679C00"/>
                          </a:solidFill>
                          <a:effectLst/>
                        </a:rPr>
                        <a:t>docker</a:t>
                      </a:r>
                      <a:r>
                        <a:rPr lang="de-DE" sz="2800" b="0" dirty="0">
                          <a:solidFill>
                            <a:srgbClr val="333333"/>
                          </a:solidFill>
                          <a:effectLst/>
                        </a:rPr>
                        <a:t> </a:t>
                      </a:r>
                      <a:r>
                        <a:rPr lang="de-DE" sz="2800" b="0" dirty="0" err="1">
                          <a:solidFill>
                            <a:srgbClr val="998F2F"/>
                          </a:solidFill>
                          <a:effectLst/>
                        </a:rPr>
                        <a:t>images</a:t>
                      </a:r>
                      <a:endParaRPr lang="de-DE" sz="2800" b="0" dirty="0">
                        <a:solidFill>
                          <a:srgbClr val="333333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31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dirty="0"/>
                        <a:t>Remove downloaded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800" b="0" dirty="0" err="1">
                          <a:solidFill>
                            <a:srgbClr val="679C00"/>
                          </a:solidFill>
                          <a:effectLst/>
                        </a:rPr>
                        <a:t>docker</a:t>
                      </a:r>
                      <a:r>
                        <a:rPr lang="de-DE" sz="2800" b="0" dirty="0">
                          <a:solidFill>
                            <a:srgbClr val="333333"/>
                          </a:solidFill>
                          <a:effectLst/>
                        </a:rPr>
                        <a:t> </a:t>
                      </a:r>
                      <a:r>
                        <a:rPr lang="de-DE" sz="2800" b="0" dirty="0" err="1">
                          <a:solidFill>
                            <a:srgbClr val="998F2F"/>
                          </a:solidFill>
                          <a:effectLst/>
                        </a:rPr>
                        <a:t>rmi</a:t>
                      </a:r>
                      <a:r>
                        <a:rPr lang="de-DE" sz="2800" b="0" dirty="0">
                          <a:solidFill>
                            <a:srgbClr val="333333"/>
                          </a:solidFill>
                          <a:effectLst/>
                        </a:rPr>
                        <a:t> </a:t>
                      </a:r>
                      <a:r>
                        <a:rPr lang="de-DE" sz="2800" b="0" dirty="0">
                          <a:solidFill>
                            <a:srgbClr val="F9005A"/>
                          </a:solidFill>
                          <a:effectLst/>
                        </a:rPr>
                        <a:t>&lt;</a:t>
                      </a:r>
                      <a:r>
                        <a:rPr lang="de-DE" sz="2800" b="0" dirty="0" err="1">
                          <a:solidFill>
                            <a:srgbClr val="998F2F"/>
                          </a:solidFill>
                          <a:effectLst/>
                        </a:rPr>
                        <a:t>img</a:t>
                      </a:r>
                      <a:r>
                        <a:rPr lang="de-DE" sz="2800" b="0" dirty="0">
                          <a:solidFill>
                            <a:srgbClr val="F9005A"/>
                          </a:solidFill>
                          <a:effectLst/>
                        </a:rPr>
                        <a:t>&gt;</a:t>
                      </a:r>
                      <a:endParaRPr lang="de-DE" sz="2800" b="0" dirty="0">
                        <a:solidFill>
                          <a:srgbClr val="333333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291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364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7E92E-EE3E-8263-FBC7-04CEC3178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AFBD3-A0F5-04FD-6D29-D4B51B56C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8926FC-11A3-858D-F21B-B29BBEBC3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634754"/>
              </p:ext>
            </p:extLst>
          </p:nvPr>
        </p:nvGraphicFramePr>
        <p:xfrm>
          <a:off x="699128" y="2532155"/>
          <a:ext cx="10783148" cy="2987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70668">
                  <a:extLst>
                    <a:ext uri="{9D8B030D-6E8A-4147-A177-3AD203B41FA5}">
                      <a16:colId xmlns:a16="http://schemas.microsoft.com/office/drawing/2014/main" val="2599361820"/>
                    </a:ext>
                  </a:extLst>
                </a:gridCol>
                <a:gridCol w="7712480">
                  <a:extLst>
                    <a:ext uri="{9D8B030D-6E8A-4147-A177-3AD203B41FA5}">
                      <a16:colId xmlns:a16="http://schemas.microsoft.com/office/drawing/2014/main" val="1277741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Run an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679C00"/>
                          </a:solidFill>
                          <a:effectLst/>
                          <a:latin typeface="Consolas" panose="020B0609020204030204" pitchFamily="49" charset="0"/>
                        </a:rPr>
                        <a:t>docker</a:t>
                      </a:r>
                      <a:r>
                        <a:rPr lang="en-US" sz="2000" b="0" dirty="0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 run </a:t>
                      </a:r>
                      <a:r>
                        <a:rPr lang="en-US" sz="2000" b="0" dirty="0">
                          <a:solidFill>
                            <a:srgbClr val="684D99"/>
                          </a:solidFill>
                          <a:effectLst/>
                          <a:latin typeface="Consolas" panose="020B0609020204030204" pitchFamily="49" charset="0"/>
                        </a:rPr>
                        <a:t>--name</a:t>
                      </a:r>
                      <a:r>
                        <a:rPr lang="en-US" sz="2000" b="0" dirty="0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 dirty="0">
                          <a:solidFill>
                            <a:srgbClr val="F9005A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b="0" dirty="0" err="1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container_name</a:t>
                      </a:r>
                      <a:r>
                        <a:rPr lang="en-US" sz="2000" b="0" dirty="0">
                          <a:solidFill>
                            <a:srgbClr val="F9005A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2000" b="0" dirty="0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 dirty="0">
                          <a:solidFill>
                            <a:srgbClr val="F9005A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b="0" dirty="0" err="1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image_name</a:t>
                      </a:r>
                      <a:r>
                        <a:rPr lang="en-US" sz="2000" b="0" dirty="0">
                          <a:solidFill>
                            <a:srgbClr val="F9005A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de-DE" sz="2000" b="0" dirty="0">
                        <a:solidFill>
                          <a:srgbClr val="333333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798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Run, but map hosts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679C00"/>
                          </a:solidFill>
                          <a:effectLst/>
                          <a:latin typeface="Consolas" panose="020B0609020204030204" pitchFamily="49" charset="0"/>
                        </a:rPr>
                        <a:t>docker</a:t>
                      </a:r>
                      <a:r>
                        <a:rPr lang="en-US" sz="2000" b="0" dirty="0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 run </a:t>
                      </a:r>
                      <a:r>
                        <a:rPr lang="en-US" sz="2000" b="0" dirty="0">
                          <a:solidFill>
                            <a:srgbClr val="684D99"/>
                          </a:solidFill>
                          <a:effectLst/>
                          <a:latin typeface="Consolas" panose="020B0609020204030204" pitchFamily="49" charset="0"/>
                        </a:rPr>
                        <a:t>-p</a:t>
                      </a:r>
                      <a:r>
                        <a:rPr lang="en-US" sz="2000" b="0" dirty="0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 dirty="0">
                          <a:solidFill>
                            <a:srgbClr val="F9005A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b="0" dirty="0" err="1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host_port</a:t>
                      </a:r>
                      <a:r>
                        <a:rPr lang="en-US" sz="2000" b="0" dirty="0">
                          <a:solidFill>
                            <a:srgbClr val="F9005A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2000" b="0" dirty="0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n-US" sz="2000" b="0" dirty="0">
                          <a:solidFill>
                            <a:srgbClr val="F9005A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b="0" dirty="0" err="1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container_port</a:t>
                      </a:r>
                      <a:r>
                        <a:rPr lang="en-US" sz="2000" b="0" dirty="0">
                          <a:solidFill>
                            <a:srgbClr val="F9005A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2000" b="0" dirty="0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 dirty="0">
                          <a:solidFill>
                            <a:srgbClr val="F9005A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b="0" dirty="0" err="1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image_name</a:t>
                      </a:r>
                      <a:r>
                        <a:rPr lang="en-US" sz="2000" b="0" dirty="0">
                          <a:solidFill>
                            <a:srgbClr val="F9005A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de-DE" sz="2000" b="0" dirty="0">
                        <a:solidFill>
                          <a:srgbClr val="333333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779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679C00"/>
                          </a:solidFill>
                          <a:effectLst/>
                          <a:latin typeface="Consolas" panose="020B0609020204030204" pitchFamily="49" charset="0"/>
                        </a:rPr>
                        <a:t>docker</a:t>
                      </a:r>
                      <a:r>
                        <a:rPr lang="en-US" sz="2000" b="0" dirty="0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 run –d –restart </a:t>
                      </a:r>
                      <a:r>
                        <a:rPr lang="en-US" sz="2000" b="0" dirty="0" err="1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always|unless-stopped</a:t>
                      </a:r>
                      <a:r>
                        <a:rPr lang="en-US" sz="2000" b="0" dirty="0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|.. …</a:t>
                      </a:r>
                      <a:endParaRPr lang="de-DE" sz="2000" b="0" dirty="0">
                        <a:solidFill>
                          <a:srgbClr val="333333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959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Start or stop a container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679C00"/>
                          </a:solidFill>
                          <a:effectLst/>
                          <a:latin typeface="Consolas" panose="020B0609020204030204" pitchFamily="49" charset="0"/>
                        </a:rPr>
                        <a:t>docker</a:t>
                      </a:r>
                      <a:r>
                        <a:rPr lang="en-US" sz="2000" b="0" dirty="0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start</a:t>
                      </a:r>
                      <a:r>
                        <a:rPr lang="en-US" sz="2000" b="0" dirty="0" err="1">
                          <a:solidFill>
                            <a:srgbClr val="F9005A"/>
                          </a:solidFill>
                          <a:effectLst/>
                          <a:latin typeface="Consolas" panose="020B0609020204030204" pitchFamily="49" charset="0"/>
                        </a:rPr>
                        <a:t>|</a:t>
                      </a:r>
                      <a:r>
                        <a:rPr lang="en-US" sz="2000" b="0" dirty="0" err="1">
                          <a:solidFill>
                            <a:srgbClr val="679C00"/>
                          </a:solidFill>
                          <a:effectLst/>
                          <a:latin typeface="Consolas" panose="020B0609020204030204" pitchFamily="49" charset="0"/>
                        </a:rPr>
                        <a:t>stop</a:t>
                      </a:r>
                      <a:r>
                        <a:rPr lang="en-US" sz="2000" b="0" dirty="0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 dirty="0">
                          <a:solidFill>
                            <a:srgbClr val="F9005A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b="0" dirty="0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container </a:t>
                      </a:r>
                      <a:r>
                        <a:rPr lang="en-US" sz="2000" b="0" dirty="0" err="1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n-US" sz="2000" b="0" dirty="0" err="1">
                          <a:solidFill>
                            <a:srgbClr val="F9005A"/>
                          </a:solidFill>
                          <a:effectLst/>
                          <a:latin typeface="Consolas" panose="020B0609020204030204" pitchFamily="49" charset="0"/>
                        </a:rPr>
                        <a:t>|</a:t>
                      </a:r>
                      <a:r>
                        <a:rPr lang="en-US" sz="2000" b="0" dirty="0" err="1">
                          <a:solidFill>
                            <a:srgbClr val="679C00"/>
                          </a:solidFill>
                          <a:effectLst/>
                          <a:latin typeface="Consolas" panose="020B0609020204030204" pitchFamily="49" charset="0"/>
                        </a:rPr>
                        <a:t>id</a:t>
                      </a:r>
                      <a:r>
                        <a:rPr lang="en-US" sz="2000" b="0" dirty="0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de-DE" sz="2000" b="0" dirty="0">
                        <a:solidFill>
                          <a:srgbClr val="333333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31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Which containers are running (or have run)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679C00"/>
                          </a:solidFill>
                          <a:effectLst/>
                          <a:latin typeface="Consolas" panose="020B0609020204030204" pitchFamily="49" charset="0"/>
                        </a:rPr>
                        <a:t>docker</a:t>
                      </a:r>
                      <a:r>
                        <a:rPr lang="en-US" sz="2000" b="0" dirty="0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ps</a:t>
                      </a:r>
                      <a:r>
                        <a:rPr lang="en-US" sz="2000" b="0" dirty="0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 dirty="0">
                          <a:solidFill>
                            <a:srgbClr val="684D99"/>
                          </a:solidFill>
                          <a:effectLst/>
                          <a:latin typeface="Consolas" panose="020B0609020204030204" pitchFamily="49" charset="0"/>
                        </a:rPr>
                        <a:t>--all</a:t>
                      </a:r>
                      <a:endParaRPr lang="de-DE" sz="2000" b="0" dirty="0">
                        <a:solidFill>
                          <a:srgbClr val="333333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291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“ssh” into </a:t>
                      </a:r>
                      <a:r>
                        <a:rPr lang="en-US" sz="2000"/>
                        <a:t>the container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679C00"/>
                          </a:solidFill>
                          <a:effectLst/>
                          <a:latin typeface="Consolas" panose="020B0609020204030204" pitchFamily="49" charset="0"/>
                        </a:rPr>
                        <a:t>docker</a:t>
                      </a:r>
                      <a:r>
                        <a:rPr lang="en-US" sz="2000" b="0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 dirty="0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exec</a:t>
                      </a:r>
                      <a:r>
                        <a:rPr lang="en-US" sz="2000" b="0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 dirty="0">
                          <a:solidFill>
                            <a:srgbClr val="684D99"/>
                          </a:solidFill>
                          <a:effectLst/>
                          <a:latin typeface="Consolas" panose="020B0609020204030204" pitchFamily="49" charset="0"/>
                        </a:rPr>
                        <a:t>-it</a:t>
                      </a:r>
                      <a:r>
                        <a:rPr lang="en-US" sz="2000" b="0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 dirty="0">
                          <a:solidFill>
                            <a:srgbClr val="F9005A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2000" b="0" dirty="0" err="1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container_name</a:t>
                      </a:r>
                      <a:r>
                        <a:rPr lang="en-US" sz="2000" b="0" dirty="0">
                          <a:solidFill>
                            <a:srgbClr val="F9005A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sz="2000" b="0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rgbClr val="998F2F"/>
                          </a:solidFill>
                          <a:effectLst/>
                          <a:latin typeface="Consolas" panose="020B0609020204030204" pitchFamily="49" charset="0"/>
                        </a:rPr>
                        <a:t>sh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444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0917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C6438C2-E266-D6D2-9687-6FFE69E1633B}"/>
              </a:ext>
            </a:extLst>
          </p:cNvPr>
          <p:cNvSpPr/>
          <p:nvPr/>
        </p:nvSpPr>
        <p:spPr>
          <a:xfrm>
            <a:off x="0" y="2722880"/>
            <a:ext cx="12192000" cy="24722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50A75-96C1-263B-7E3E-E905EEAAA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Lectures/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dockerize_python_app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/100_minimal_27</a:t>
            </a:r>
            <a:br>
              <a:rPr lang="en-US" dirty="0"/>
            </a:br>
            <a:r>
              <a:rPr lang="en-US" dirty="0"/>
              <a:t>Build your own docker image (for deployment)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F957CF-CD10-C5F0-0EC5-921ACC68175A}"/>
              </a:ext>
            </a:extLst>
          </p:cNvPr>
          <p:cNvSpPr txBox="1"/>
          <p:nvPr/>
        </p:nvSpPr>
        <p:spPr>
          <a:xfrm>
            <a:off x="2553544" y="2285060"/>
            <a:ext cx="4362026" cy="28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89B3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"Hi from many years ago :)"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180A6B-9839-7B24-95B7-408279469266}"/>
              </a:ext>
            </a:extLst>
          </p:cNvPr>
          <p:cNvSpPr txBox="1"/>
          <p:nvPr/>
        </p:nvSpPr>
        <p:spPr>
          <a:xfrm>
            <a:off x="2553544" y="2989764"/>
            <a:ext cx="6096000" cy="2081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 Use a small base image .... dangerously old!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python:2.7-slim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 Set the working directory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WORKDIR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/app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 Copy the application code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app.py .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 Run the application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CMD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"python"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"app.py"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5A3865-BC30-8612-DB89-5DB223C8C643}"/>
              </a:ext>
            </a:extLst>
          </p:cNvPr>
          <p:cNvSpPr txBox="1"/>
          <p:nvPr/>
        </p:nvSpPr>
        <p:spPr>
          <a:xfrm>
            <a:off x="2553544" y="5489832"/>
            <a:ext cx="6096000" cy="465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84D99"/>
                </a:solidFill>
                <a:effectLst/>
                <a:latin typeface="Consolas" panose="020B0609020204030204" pitchFamily="49" charset="0"/>
              </a:rPr>
              <a:t>-t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hello_app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hello_app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FAD786-76A1-C169-DB94-2BB365842715}"/>
              </a:ext>
            </a:extLst>
          </p:cNvPr>
          <p:cNvSpPr txBox="1"/>
          <p:nvPr/>
        </p:nvSpPr>
        <p:spPr>
          <a:xfrm>
            <a:off x="1446575" y="2195315"/>
            <a:ext cx="829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/>
              <a:t>app.py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A2AFD9-4DBE-7B48-0378-B7AA9794AD09}"/>
              </a:ext>
            </a:extLst>
          </p:cNvPr>
          <p:cNvSpPr txBox="1"/>
          <p:nvPr/>
        </p:nvSpPr>
        <p:spPr>
          <a:xfrm>
            <a:off x="1103212" y="3663741"/>
            <a:ext cx="11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err="1"/>
              <a:t>Dockerfile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5BE3A8-B0A2-0125-E0A3-29848567E1CB}"/>
              </a:ext>
            </a:extLst>
          </p:cNvPr>
          <p:cNvSpPr txBox="1"/>
          <p:nvPr/>
        </p:nvSpPr>
        <p:spPr>
          <a:xfrm>
            <a:off x="873760" y="5347593"/>
            <a:ext cx="1402081" cy="646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Commands to run</a:t>
            </a:r>
          </a:p>
        </p:txBody>
      </p:sp>
    </p:spTree>
    <p:extLst>
      <p:ext uri="{BB962C8B-B14F-4D97-AF65-F5344CB8AC3E}">
        <p14:creationId xmlns:p14="http://schemas.microsoft.com/office/powerpoint/2010/main" val="3982090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ECBE1-1D91-BD72-2AB0-7E0ABFE71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87E8281-6288-245A-B8DD-48B99E32636F}"/>
              </a:ext>
            </a:extLst>
          </p:cNvPr>
          <p:cNvSpPr/>
          <p:nvPr/>
        </p:nvSpPr>
        <p:spPr>
          <a:xfrm>
            <a:off x="0" y="2722880"/>
            <a:ext cx="12192000" cy="24722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877CAE-D1A0-0999-20D6-8D66F36FF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Docker creates “layers” and caches them</a:t>
            </a:r>
            <a:br>
              <a:rPr lang="en-US" dirty="0"/>
            </a:b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1F6318-9DF5-1582-3184-9C2F3BB53207}"/>
              </a:ext>
            </a:extLst>
          </p:cNvPr>
          <p:cNvSpPr txBox="1"/>
          <p:nvPr/>
        </p:nvSpPr>
        <p:spPr>
          <a:xfrm>
            <a:off x="2553544" y="2989764"/>
            <a:ext cx="6096000" cy="2081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 Use a small base image .... dangerously old!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python:2.7-slim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 Set the working directory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WORKDIR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/app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 Copy the application code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app.py .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 Run the application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CMD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"python"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"app.py"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DADC2B-26D4-912A-4EC2-6E3A16440AD3}"/>
              </a:ext>
            </a:extLst>
          </p:cNvPr>
          <p:cNvSpPr txBox="1"/>
          <p:nvPr/>
        </p:nvSpPr>
        <p:spPr>
          <a:xfrm>
            <a:off x="419945" y="2907241"/>
            <a:ext cx="21945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Base image, starting point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 algn="r"/>
            <a:r>
              <a:rPr lang="en-US" sz="1400" dirty="0">
                <a:solidFill>
                  <a:schemeClr val="bg1"/>
                </a:solidFill>
              </a:rPr>
              <a:t>“Current” directory, no need to ‘cd’</a:t>
            </a:r>
          </a:p>
          <a:p>
            <a:pPr algn="r"/>
            <a:endParaRPr lang="en-US" sz="1400" dirty="0">
              <a:solidFill>
                <a:schemeClr val="bg1"/>
              </a:solidFill>
            </a:endParaRPr>
          </a:p>
          <a:p>
            <a:pPr algn="r"/>
            <a:r>
              <a:rPr lang="en-US" sz="1400" dirty="0">
                <a:solidFill>
                  <a:schemeClr val="bg1"/>
                </a:solidFill>
              </a:rPr>
              <a:t>Copy code from local machine to docker</a:t>
            </a:r>
          </a:p>
          <a:p>
            <a:pPr algn="r"/>
            <a:endParaRPr lang="en-US" sz="1400" dirty="0">
              <a:solidFill>
                <a:schemeClr val="bg1"/>
              </a:solidFill>
            </a:endParaRPr>
          </a:p>
          <a:p>
            <a:pPr algn="r"/>
            <a:r>
              <a:rPr lang="en-US" sz="1400" dirty="0">
                <a:solidFill>
                  <a:schemeClr val="bg1"/>
                </a:solidFill>
              </a:rPr>
              <a:t>Run this command when docker “runs”</a:t>
            </a:r>
          </a:p>
        </p:txBody>
      </p:sp>
    </p:spTree>
    <p:extLst>
      <p:ext uri="{BB962C8B-B14F-4D97-AF65-F5344CB8AC3E}">
        <p14:creationId xmlns:p14="http://schemas.microsoft.com/office/powerpoint/2010/main" val="3343281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9AEF5-296E-205C-BCC8-448F8615A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FE428-DBDB-25F8-92E8-AA70DC099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Lectures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/120_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dockerize_python_app/110_minimal_server</a:t>
            </a:r>
            <a:br>
              <a:rPr lang="en-US" dirty="0"/>
            </a:br>
            <a:r>
              <a:rPr lang="en-US" dirty="0"/>
              <a:t>Build your own docker image (for deployment)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051681-44E6-EF4A-D886-4E55D83CC7BE}"/>
              </a:ext>
            </a:extLst>
          </p:cNvPr>
          <p:cNvSpPr txBox="1"/>
          <p:nvPr/>
        </p:nvSpPr>
        <p:spPr>
          <a:xfrm>
            <a:off x="578623" y="1989503"/>
            <a:ext cx="829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/>
              <a:t>app.py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1367BB-1046-2E6B-FC51-5A350653502F}"/>
              </a:ext>
            </a:extLst>
          </p:cNvPr>
          <p:cNvSpPr txBox="1"/>
          <p:nvPr/>
        </p:nvSpPr>
        <p:spPr>
          <a:xfrm>
            <a:off x="3509900" y="1933219"/>
            <a:ext cx="11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err="1"/>
              <a:t>Dockerfile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99B6AF-E1D6-7CFC-D4D6-4A23C8CD305F}"/>
              </a:ext>
            </a:extLst>
          </p:cNvPr>
          <p:cNvSpPr txBox="1"/>
          <p:nvPr/>
        </p:nvSpPr>
        <p:spPr>
          <a:xfrm>
            <a:off x="9621520" y="3555772"/>
            <a:ext cx="1410169" cy="646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Commands to run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8A33FA-9F41-0233-315C-04D25561854F}"/>
              </a:ext>
            </a:extLst>
          </p:cNvPr>
          <p:cNvSpPr txBox="1"/>
          <p:nvPr/>
        </p:nvSpPr>
        <p:spPr>
          <a:xfrm>
            <a:off x="578623" y="2428368"/>
            <a:ext cx="28799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fastapi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FastAPI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app </a:t>
            </a:r>
            <a:r>
              <a:rPr lang="en-US" sz="1200" b="0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FastAPI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@app.get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i="1" dirty="0">
                <a:solidFill>
                  <a:srgbClr val="0089B3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read_root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sz="1200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"message"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   </a:t>
            </a:r>
            <a:r>
              <a:rPr lang="en-US" sz="1200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"Hello, </a:t>
            </a:r>
            <a:r>
              <a:rPr lang="en-US" sz="1200" b="0" dirty="0" err="1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FastAPI</a:t>
            </a:r>
            <a:r>
              <a:rPr lang="en-US" sz="1200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 in Docker!"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CC1097-9CFD-8DCA-C95A-6779240F7171}"/>
              </a:ext>
            </a:extLst>
          </p:cNvPr>
          <p:cNvSpPr txBox="1"/>
          <p:nvPr/>
        </p:nvSpPr>
        <p:spPr>
          <a:xfrm>
            <a:off x="3509900" y="2336035"/>
            <a:ext cx="6224693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 Use the official Python image as a base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python:3.11-slim</a:t>
            </a:r>
          </a:p>
          <a:p>
            <a:pPr>
              <a:lnSpc>
                <a:spcPts val="1425"/>
              </a:lnSpc>
            </a:pPr>
            <a:b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 Set the working directory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WORKDIR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/app</a:t>
            </a:r>
          </a:p>
          <a:p>
            <a:pPr>
              <a:lnSpc>
                <a:spcPts val="1425"/>
              </a:lnSpc>
            </a:pPr>
            <a:b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 Copy the requirements file and install dependencies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requirements.txt .</a:t>
            </a:r>
          </a:p>
          <a:p>
            <a:pPr>
              <a:lnSpc>
                <a:spcPts val="1425"/>
              </a:lnSpc>
            </a:pPr>
            <a:r>
              <a:rPr lang="en-US" sz="1200" b="1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sz="1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pip install --no-cache-</a:t>
            </a:r>
            <a:r>
              <a:rPr lang="en-US" sz="12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sz="1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-r requirements.txt</a:t>
            </a:r>
          </a:p>
          <a:p>
            <a:pPr>
              <a:lnSpc>
                <a:spcPts val="1425"/>
              </a:lnSpc>
            </a:pPr>
            <a:b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 Copy the application code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. .</a:t>
            </a:r>
          </a:p>
          <a:p>
            <a:pPr>
              <a:lnSpc>
                <a:spcPts val="1425"/>
              </a:lnSpc>
            </a:pPr>
            <a:b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 Expose the </a:t>
            </a:r>
            <a:r>
              <a:rPr lang="en-US" sz="1200" b="0" dirty="0" err="1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FastAPI</a:t>
            </a:r>
            <a:r>
              <a:rPr lang="en-US" sz="1200" b="0" dirty="0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 default port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EXPOSE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8000</a:t>
            </a:r>
          </a:p>
          <a:p>
            <a:pPr>
              <a:lnSpc>
                <a:spcPts val="1425"/>
              </a:lnSpc>
            </a:pPr>
            <a:b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 Command to run the application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CMD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200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fastapi</a:t>
            </a:r>
            <a:r>
              <a:rPr lang="en-US" sz="1200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"run"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"app.py"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"--host"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"0.0.0.0"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"--port"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"8000"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E40870-B761-B68C-1C64-A5ED6B1CF11A}"/>
              </a:ext>
            </a:extLst>
          </p:cNvPr>
          <p:cNvSpPr txBox="1"/>
          <p:nvPr/>
        </p:nvSpPr>
        <p:spPr>
          <a:xfrm>
            <a:off x="9455041" y="2433498"/>
            <a:ext cx="1664084" cy="271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200" b="0" u="sng" dirty="0" err="1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fastapi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F9005A"/>
                </a:solidFill>
                <a:effectLst/>
                <a:latin typeface="Consolas" panose="020B0609020204030204" pitchFamily="49" charset="0"/>
              </a:rPr>
              <a:t>standard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5338E3-26F9-4BBF-BBA0-D2D2DA843DED}"/>
              </a:ext>
            </a:extLst>
          </p:cNvPr>
          <p:cNvSpPr txBox="1"/>
          <p:nvPr/>
        </p:nvSpPr>
        <p:spPr>
          <a:xfrm>
            <a:off x="9364298" y="1990509"/>
            <a:ext cx="18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/>
              <a:t>requirements.txt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C40928-C3D0-3ED3-0FAD-47325B2420F7}"/>
              </a:ext>
            </a:extLst>
          </p:cNvPr>
          <p:cNvSpPr txBox="1"/>
          <p:nvPr/>
        </p:nvSpPr>
        <p:spPr>
          <a:xfrm>
            <a:off x="8168640" y="4331636"/>
            <a:ext cx="371856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684D99"/>
                </a:solidFill>
                <a:effectLst/>
                <a:latin typeface="Consolas" panose="020B0609020204030204" pitchFamily="49" charset="0"/>
              </a:rPr>
              <a:t>-t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minimal_server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200" b="1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en-US" sz="1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sz="1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684D99"/>
                </a:solidFill>
                <a:effectLst/>
                <a:latin typeface="Consolas" panose="020B0609020204030204" pitchFamily="49" charset="0"/>
              </a:rPr>
              <a:t>-d</a:t>
            </a:r>
            <a:r>
              <a:rPr lang="en-US" sz="1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684D99"/>
                </a:solidFill>
                <a:effectLst/>
                <a:latin typeface="Consolas" panose="020B0609020204030204" pitchFamily="49" charset="0"/>
              </a:rPr>
              <a:t>-p</a:t>
            </a:r>
            <a:r>
              <a:rPr lang="en-US" sz="1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8000:8000</a:t>
            </a:r>
            <a:r>
              <a:rPr lang="en-US" sz="1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minimal_server</a:t>
            </a:r>
            <a:endParaRPr lang="en-US" sz="12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679C00"/>
                </a:solidFill>
                <a:effectLst/>
                <a:latin typeface="Consolas" panose="020B0609020204030204" pitchFamily="49" charset="0"/>
              </a:rPr>
              <a:t>curl</a:t>
            </a:r>
            <a:r>
              <a:rPr lang="en-US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998F2F"/>
                </a:solidFill>
                <a:effectLst/>
                <a:latin typeface="Consolas" panose="020B0609020204030204" pitchFamily="49" charset="0"/>
              </a:rPr>
              <a:t>http://localhost:8000</a:t>
            </a:r>
            <a:endParaRPr lang="en-US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83044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17691</TotalTime>
  <Words>3642</Words>
  <Application>Microsoft Macintosh PowerPoint</Application>
  <PresentationFormat>Widescreen</PresentationFormat>
  <Paragraphs>445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Consolas</vt:lpstr>
      <vt:lpstr>Courier New</vt:lpstr>
      <vt:lpstr>Franklin Gothic Book</vt:lpstr>
      <vt:lpstr>Franklin Gothic Demi</vt:lpstr>
      <vt:lpstr>Menlo</vt:lpstr>
      <vt:lpstr>Wingdings 2</vt:lpstr>
      <vt:lpstr>DividendVTI</vt:lpstr>
      <vt:lpstr>Docker – an introduction</vt:lpstr>
      <vt:lpstr>Docker keeps laptop to prod environments identical</vt:lpstr>
      <vt:lpstr>Since we have a couple of minutes Please download, install and test spark (the big data env)</vt:lpstr>
      <vt:lpstr>Take a step back Images are the package; containers Are what is running</vt:lpstr>
      <vt:lpstr>Images</vt:lpstr>
      <vt:lpstr>Containers</vt:lpstr>
      <vt:lpstr>Lectures/dockerize_python_app/100_minimal_27 Build your own docker image (for deployment)</vt:lpstr>
      <vt:lpstr>Docker creates “layers” and caches them Dockerfile</vt:lpstr>
      <vt:lpstr>Lectures/120_dockerize_python_app/110_minimal_server Build your own docker image (for deployment)</vt:lpstr>
      <vt:lpstr>Use “Docker run” and its many variations</vt:lpstr>
      <vt:lpstr>Run a container, exit when the command exits</vt:lpstr>
      <vt:lpstr>Start a container, connect to it interactively</vt:lpstr>
      <vt:lpstr>Start a container, run a service inside it</vt:lpstr>
      <vt:lpstr>Share a folder between host and container</vt:lpstr>
      <vt:lpstr>Start docker, even on reboot</vt:lpstr>
      <vt:lpstr>“Push” your image to Docker Hub</vt:lpstr>
      <vt:lpstr>Hub.docker.com is one of many public docker repos</vt:lpstr>
      <vt:lpstr>First, create a repository</vt:lpstr>
      <vt:lpstr>Tag your image</vt:lpstr>
      <vt:lpstr>Your image is now available for others to “pull”</vt:lpstr>
      <vt:lpstr>You can also use docker desktop to push</vt:lpstr>
      <vt:lpstr>“Deploy” docker to a remote server</vt:lpstr>
      <vt:lpstr>“Deploy” docker container to a remote machine via ssh</vt:lpstr>
      <vt:lpstr>Deploy docker to a remote machine via github actions</vt:lpstr>
      <vt:lpstr>Deploy docker to a remote machine via github actions</vt:lpstr>
      <vt:lpstr>Deploy docker to a remote machine via github actions</vt:lpstr>
      <vt:lpstr>Deploy docker to a remote machine via github actions</vt:lpstr>
      <vt:lpstr>Using and abusing Docker</vt:lpstr>
      <vt:lpstr>On to kubernetes</vt:lpstr>
      <vt:lpstr>Separate app’s business logic from scaling concerns</vt:lpstr>
      <vt:lpstr>Separate app’s business logic from scaling concerns</vt:lpstr>
      <vt:lpstr>Think beyond individual machines</vt:lpstr>
      <vt:lpstr>The cluster is the machine</vt:lpstr>
      <vt:lpstr>Historical context: Beowulf, Borg and lots of small machines</vt:lpstr>
      <vt:lpstr>“Install” Kubernetes (k8s) on your laptop</vt:lpstr>
      <vt:lpstr>“Pods” are the smallest object in Kubernetes</vt:lpstr>
      <vt:lpstr>Let’s deploy  “minimal server” (Lectures/120_dockerize_python_app/110_minimal_server)</vt:lpstr>
      <vt:lpstr>Write a deployment file a “Deployment” will manage the lifecycle of your pod</vt:lpstr>
      <vt:lpstr>Write a service file This will provide an end-point for clients to access</vt:lpstr>
      <vt:lpstr>Use “kubectl” to interact with your cluster</vt:lpstr>
      <vt:lpstr>Useful to install additional clients </vt:lpstr>
      <vt:lpstr>What can you do with it? Easily scale the app</vt:lpstr>
      <vt:lpstr>What can you do with it? Cluster is self healing</vt:lpstr>
      <vt:lpstr>What can you do with it? Rolling updates (zero downtime)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Shahbaz Chaudhary</dc:creator>
  <cp:lastModifiedBy>Shahbaz Chaudhary</cp:lastModifiedBy>
  <cp:revision>40</cp:revision>
  <dcterms:created xsi:type="dcterms:W3CDTF">2025-02-18T01:15:07Z</dcterms:created>
  <dcterms:modified xsi:type="dcterms:W3CDTF">2025-08-16T01:08:31Z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